
<file path=[Content_Types].xml><?xml version="1.0" encoding="utf-8"?>
<Types xmlns="http://schemas.openxmlformats.org/package/2006/content-types">
  <Default Extension="png" ContentType="image/png"/>
  <Default Extension="wmf" ContentType="image/x-wmf"/>
  <Default Extension="emf" ContentType="image/x-emf"/>
  <Default Extension="jpeg" ContentType="image/jpeg"/>
  <Default Extension="rels" ContentType="application/vnd.openxmlformats-package.relationships+xml"/>
  <Default Extension="xml" ContentType="application/xml"/>
  <Default Extension="vsdx" ContentType="application/vnd.ms-visio.drawing"/>
  <Default Extension="wdp" ContentType="image/vnd.ms-photo"/>
  <Default Extension="vml" ContentType="application/vnd.openxmlformats-officedocument.vmlDrawi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714" r:id="rId5"/>
  </p:sldMasterIdLst>
  <p:notesMasterIdLst>
    <p:notesMasterId r:id="rId58"/>
  </p:notesMasterIdLst>
  <p:sldIdLst>
    <p:sldId id="256" r:id="rId6"/>
    <p:sldId id="575" r:id="rId7"/>
    <p:sldId id="711" r:id="rId8"/>
    <p:sldId id="715" r:id="rId9"/>
    <p:sldId id="716" r:id="rId10"/>
    <p:sldId id="718" r:id="rId11"/>
    <p:sldId id="719" r:id="rId12"/>
    <p:sldId id="720" r:id="rId13"/>
    <p:sldId id="723" r:id="rId14"/>
    <p:sldId id="948" r:id="rId15"/>
    <p:sldId id="949" r:id="rId16"/>
    <p:sldId id="621" r:id="rId17"/>
    <p:sldId id="741" r:id="rId18"/>
    <p:sldId id="743" r:id="rId19"/>
    <p:sldId id="751" r:id="rId20"/>
    <p:sldId id="951" r:id="rId21"/>
    <p:sldId id="752" r:id="rId22"/>
    <p:sldId id="950" r:id="rId23"/>
    <p:sldId id="955" r:id="rId24"/>
    <p:sldId id="956" r:id="rId25"/>
    <p:sldId id="957" r:id="rId26"/>
    <p:sldId id="958" r:id="rId27"/>
    <p:sldId id="959" r:id="rId28"/>
    <p:sldId id="756" r:id="rId29"/>
    <p:sldId id="960" r:id="rId30"/>
    <p:sldId id="758" r:id="rId31"/>
    <p:sldId id="762" r:id="rId32"/>
    <p:sldId id="763" r:id="rId33"/>
    <p:sldId id="708" r:id="rId34"/>
    <p:sldId id="828" r:id="rId35"/>
    <p:sldId id="827" r:id="rId36"/>
    <p:sldId id="857" r:id="rId37"/>
    <p:sldId id="858" r:id="rId38"/>
    <p:sldId id="859" r:id="rId39"/>
    <p:sldId id="869" r:id="rId40"/>
    <p:sldId id="872" r:id="rId41"/>
    <p:sldId id="798" r:id="rId42"/>
    <p:sldId id="800" r:id="rId43"/>
    <p:sldId id="803" r:id="rId44"/>
    <p:sldId id="806" r:id="rId45"/>
    <p:sldId id="810" r:id="rId46"/>
    <p:sldId id="714" r:id="rId47"/>
    <p:sldId id="879" r:id="rId48"/>
    <p:sldId id="894" r:id="rId49"/>
    <p:sldId id="961" r:id="rId50"/>
    <p:sldId id="962" r:id="rId51"/>
    <p:sldId id="964" r:id="rId52"/>
    <p:sldId id="963" r:id="rId53"/>
    <p:sldId id="712" r:id="rId54"/>
    <p:sldId id="966" r:id="rId55"/>
    <p:sldId id="965" r:id="rId56"/>
    <p:sldId id="619" r:id="rId57"/>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C4714972-6486-4087-9E5C-8365BEAF11E5}">
          <p14:sldIdLst>
            <p14:sldId id="256"/>
            <p14:sldId id="575"/>
            <p14:sldId id="711"/>
          </p14:sldIdLst>
        </p14:section>
        <p14:section name="Blobs" id="{9537C4D5-6085-485D-980C-7A4EE7AE1F14}">
          <p14:sldIdLst>
            <p14:sldId id="715"/>
            <p14:sldId id="716"/>
            <p14:sldId id="718"/>
            <p14:sldId id="719"/>
            <p14:sldId id="720"/>
            <p14:sldId id="723"/>
            <p14:sldId id="948"/>
            <p14:sldId id="949"/>
          </p14:sldIdLst>
        </p14:section>
        <p14:section name="Tables" id="{CF6DFC42-D1C6-4C1D-8417-D121290B8A38}">
          <p14:sldIdLst>
            <p14:sldId id="621"/>
            <p14:sldId id="741"/>
            <p14:sldId id="743"/>
            <p14:sldId id="751"/>
            <p14:sldId id="951"/>
            <p14:sldId id="752"/>
            <p14:sldId id="950"/>
            <p14:sldId id="955"/>
            <p14:sldId id="956"/>
            <p14:sldId id="957"/>
            <p14:sldId id="958"/>
            <p14:sldId id="959"/>
          </p14:sldIdLst>
        </p14:section>
        <p14:section name="Queues" id="{0F6597B3-7F0A-4FCA-8DD0-560CE2292A49}">
          <p14:sldIdLst>
            <p14:sldId id="756"/>
            <p14:sldId id="960"/>
            <p14:sldId id="758"/>
            <p14:sldId id="762"/>
            <p14:sldId id="763"/>
          </p14:sldIdLst>
        </p14:section>
        <p14:section name="Sql Database" id="{E4571BF5-5FD5-481C-85B6-EC22B16C37DA}">
          <p14:sldIdLst>
            <p14:sldId id="708"/>
            <p14:sldId id="828"/>
            <p14:sldId id="827"/>
            <p14:sldId id="857"/>
            <p14:sldId id="858"/>
            <p14:sldId id="859"/>
            <p14:sldId id="869"/>
            <p14:sldId id="872"/>
            <p14:sldId id="798"/>
            <p14:sldId id="800"/>
            <p14:sldId id="803"/>
            <p14:sldId id="806"/>
            <p14:sldId id="810"/>
          </p14:sldIdLst>
        </p14:section>
        <p14:section name="Redis Cache" id="{FA90F716-64BD-4E63-A866-2D694AF609BF}">
          <p14:sldIdLst/>
        </p14:section>
        <p14:section name="Document DB" id="{263CEDA1-688C-4FF0-A7B1-B632EBA119F6}">
          <p14:sldIdLst>
            <p14:sldId id="714"/>
            <p14:sldId id="879"/>
            <p14:sldId id="894"/>
            <p14:sldId id="961"/>
            <p14:sldId id="962"/>
            <p14:sldId id="964"/>
            <p14:sldId id="963"/>
            <p14:sldId id="712"/>
            <p14:sldId id="966"/>
            <p14:sldId id="965"/>
          </p14:sldIdLst>
        </p14:section>
        <p14:section name="Close" id="{00D3D8B1-E403-4E21-9A68-5DB578B087B8}">
          <p14:sldIdLst>
            <p14:sldId id="619"/>
          </p14:sldIdLst>
        </p14:section>
        <p14:section name="Extra slides" id="{FD6797D5-E70A-4ED9-93AC-7D33CDAA9F17}">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onah Sterling" initials="JS" lastIdx="1" clrIdx="0">
    <p:extLst/>
  </p:cmAuthor>
  <p:cmAuthor id="2" name="Magnus Mårtensson" initials="MM" lastIdx="0" clrIdx="1">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EB500"/>
    <a:srgbClr val="C86E00"/>
    <a:srgbClr val="4472C4"/>
    <a:srgbClr val="70AD47"/>
    <a:srgbClr val="A5A5A5"/>
    <a:srgbClr val="FFC000"/>
    <a:srgbClr val="ED7D31"/>
    <a:srgbClr val="1D4380"/>
    <a:srgbClr val="000000"/>
    <a:srgbClr val="E4E4E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vertBarState="maximized">
    <p:restoredLeft sz="16510" autoAdjust="0"/>
    <p:restoredTop sz="78825" autoAdjust="0"/>
  </p:normalViewPr>
  <p:slideViewPr>
    <p:cSldViewPr snapToGrid="0">
      <p:cViewPr varScale="1">
        <p:scale>
          <a:sx n="91" d="100"/>
          <a:sy n="91" d="100"/>
        </p:scale>
        <p:origin x="-1080" y="-114"/>
      </p:cViewPr>
      <p:guideLst>
        <p:guide orient="horz" pos="2160"/>
        <p:guide pos="3840"/>
      </p:guideLst>
    </p:cSldViewPr>
  </p:slideViewPr>
  <p:notesTextViewPr>
    <p:cViewPr>
      <p:scale>
        <a:sx n="125" d="100"/>
        <a:sy n="125" d="100"/>
      </p:scale>
      <p:origin x="0" y="0"/>
    </p:cViewPr>
  </p:notesTextViewPr>
  <p:sorterViewPr>
    <p:cViewPr varScale="1">
      <p:scale>
        <a:sx n="1" d="1"/>
        <a:sy n="1" d="1"/>
      </p:scale>
      <p:origin x="0" y="-34744"/>
    </p:cViewPr>
  </p:sorterViewPr>
  <p:notesViewPr>
    <p:cSldViewPr snapToGrid="0">
      <p:cViewPr varScale="1">
        <p:scale>
          <a:sx n="59" d="100"/>
          <a:sy n="59" d="100"/>
        </p:scale>
        <p:origin x="3269" y="5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tableStyles" Target="tableStyle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notesMaster" Target="notesMasters/notesMaster1.xml"/><Relationship Id="rId5" Type="http://schemas.openxmlformats.org/officeDocument/2006/relationships/slideMaster" Target="slideMasters/slideMaster2.xml"/><Relationship Id="rId61" Type="http://schemas.openxmlformats.org/officeDocument/2006/relationships/viewProps" Target="viewProps.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commentAuthors" Target="commentAuthors.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AB1662F-7421-4F7B-A5C0-57390BFE5777}" type="doc">
      <dgm:prSet loTypeId="urn:microsoft.com/office/officeart/2005/8/layout/default" loCatId="list" qsTypeId="urn:microsoft.com/office/officeart/2005/8/quickstyle/simple1" qsCatId="simple" csTypeId="urn:microsoft.com/office/officeart/2005/8/colors/colorful1" csCatId="colorful" phldr="1"/>
      <dgm:spPr/>
      <dgm:t>
        <a:bodyPr/>
        <a:lstStyle/>
        <a:p>
          <a:endParaRPr lang="en-US"/>
        </a:p>
      </dgm:t>
    </dgm:pt>
    <dgm:pt modelId="{74B70E5F-85FA-42B8-A7FE-FD42B697C579}">
      <dgm:prSet/>
      <dgm:spPr/>
      <dgm:t>
        <a:bodyPr/>
        <a:lstStyle/>
        <a:p>
          <a:pPr rtl="0"/>
          <a:r>
            <a:rPr lang="en-US" dirty="0">
              <a:latin typeface="+mj-lt"/>
            </a:rPr>
            <a:t>Blobs</a:t>
          </a:r>
        </a:p>
      </dgm:t>
    </dgm:pt>
    <dgm:pt modelId="{606FCD52-B795-4D11-9A2E-065852207DB8}" type="parTrans" cxnId="{F059DFAD-3473-4686-92B5-8534745B486F}">
      <dgm:prSet/>
      <dgm:spPr/>
      <dgm:t>
        <a:bodyPr/>
        <a:lstStyle/>
        <a:p>
          <a:endParaRPr lang="en-US"/>
        </a:p>
      </dgm:t>
    </dgm:pt>
    <dgm:pt modelId="{799BB488-3E9F-4420-817A-B2F52C536B57}" type="sibTrans" cxnId="{F059DFAD-3473-4686-92B5-8534745B486F}">
      <dgm:prSet/>
      <dgm:spPr/>
      <dgm:t>
        <a:bodyPr/>
        <a:lstStyle/>
        <a:p>
          <a:endParaRPr lang="en-US"/>
        </a:p>
      </dgm:t>
    </dgm:pt>
    <dgm:pt modelId="{DB546BCF-1362-4A4F-929E-4AEDE42A9DA0}">
      <dgm:prSet/>
      <dgm:spPr/>
      <dgm:t>
        <a:bodyPr/>
        <a:lstStyle/>
        <a:p>
          <a:pPr rtl="0"/>
          <a:r>
            <a:rPr lang="en-US" dirty="0" err="1">
              <a:latin typeface="+mj-lt"/>
            </a:rPr>
            <a:t>Redis</a:t>
          </a:r>
          <a:r>
            <a:rPr lang="en-US" dirty="0">
              <a:latin typeface="+mj-lt"/>
            </a:rPr>
            <a:t> Cache</a:t>
          </a:r>
        </a:p>
      </dgm:t>
    </dgm:pt>
    <dgm:pt modelId="{D1B776D1-5204-4198-B719-950ABDCDF8DD}" type="parTrans" cxnId="{2D456736-8275-4E97-BA87-2CBFACB8FF7B}">
      <dgm:prSet/>
      <dgm:spPr/>
      <dgm:t>
        <a:bodyPr/>
        <a:lstStyle/>
        <a:p>
          <a:endParaRPr lang="sv-SE"/>
        </a:p>
      </dgm:t>
    </dgm:pt>
    <dgm:pt modelId="{C2FEA942-5227-43E3-A4F9-C754AC1B3569}" type="sibTrans" cxnId="{2D456736-8275-4E97-BA87-2CBFACB8FF7B}">
      <dgm:prSet/>
      <dgm:spPr/>
      <dgm:t>
        <a:bodyPr/>
        <a:lstStyle/>
        <a:p>
          <a:endParaRPr lang="sv-SE"/>
        </a:p>
      </dgm:t>
    </dgm:pt>
    <dgm:pt modelId="{580EFD37-C613-4988-B0E8-5C5EE01E7728}">
      <dgm:prSet/>
      <dgm:spPr/>
      <dgm:t>
        <a:bodyPr/>
        <a:lstStyle/>
        <a:p>
          <a:pPr rtl="0"/>
          <a:r>
            <a:rPr lang="en-US" dirty="0">
              <a:latin typeface="+mj-lt"/>
            </a:rPr>
            <a:t>Tables</a:t>
          </a:r>
        </a:p>
      </dgm:t>
    </dgm:pt>
    <dgm:pt modelId="{1E53C8EA-6CB3-40D9-A734-253563C83020}" type="parTrans" cxnId="{105FA87B-71BE-449B-9935-8CFA626CC7DF}">
      <dgm:prSet/>
      <dgm:spPr/>
      <dgm:t>
        <a:bodyPr/>
        <a:lstStyle/>
        <a:p>
          <a:endParaRPr lang="sv-SE"/>
        </a:p>
      </dgm:t>
    </dgm:pt>
    <dgm:pt modelId="{7AE1ED33-5BDF-4D1B-BB6D-176C9253D8D8}" type="sibTrans" cxnId="{105FA87B-71BE-449B-9935-8CFA626CC7DF}">
      <dgm:prSet/>
      <dgm:spPr/>
      <dgm:t>
        <a:bodyPr/>
        <a:lstStyle/>
        <a:p>
          <a:endParaRPr lang="sv-SE"/>
        </a:p>
      </dgm:t>
    </dgm:pt>
    <dgm:pt modelId="{B0CA9EE9-6316-49F2-8575-5F9A5455E0B6}">
      <dgm:prSet/>
      <dgm:spPr/>
      <dgm:t>
        <a:bodyPr/>
        <a:lstStyle/>
        <a:p>
          <a:pPr rtl="0"/>
          <a:r>
            <a:rPr lang="sv-SE" dirty="0">
              <a:latin typeface="+mj-lt"/>
            </a:rPr>
            <a:t>SQL Databases</a:t>
          </a:r>
          <a:endParaRPr lang="en-US" dirty="0">
            <a:latin typeface="+mj-lt"/>
          </a:endParaRPr>
        </a:p>
      </dgm:t>
    </dgm:pt>
    <dgm:pt modelId="{F41CC963-4042-42B0-9A2E-80370354ED5C}" type="parTrans" cxnId="{4F7318C2-A8B3-4958-8672-958DDB46B0DC}">
      <dgm:prSet/>
      <dgm:spPr/>
      <dgm:t>
        <a:bodyPr/>
        <a:lstStyle/>
        <a:p>
          <a:endParaRPr lang="en-US"/>
        </a:p>
      </dgm:t>
    </dgm:pt>
    <dgm:pt modelId="{99D6F52E-AED9-4D67-8FF4-AD6AA441598A}" type="sibTrans" cxnId="{4F7318C2-A8B3-4958-8672-958DDB46B0DC}">
      <dgm:prSet/>
      <dgm:spPr/>
      <dgm:t>
        <a:bodyPr/>
        <a:lstStyle/>
        <a:p>
          <a:endParaRPr lang="en-US"/>
        </a:p>
      </dgm:t>
    </dgm:pt>
    <dgm:pt modelId="{531110E4-6D55-4962-93D0-4E603B05B24B}">
      <dgm:prSet/>
      <dgm:spPr/>
      <dgm:t>
        <a:bodyPr/>
        <a:lstStyle/>
        <a:p>
          <a:pPr rtl="0"/>
          <a:r>
            <a:rPr lang="en-US">
              <a:latin typeface="+mj-lt"/>
            </a:rPr>
            <a:t>Queues</a:t>
          </a:r>
          <a:endParaRPr lang="en-US" dirty="0">
            <a:latin typeface="+mj-lt"/>
          </a:endParaRPr>
        </a:p>
      </dgm:t>
    </dgm:pt>
    <dgm:pt modelId="{7E8AABE9-DBF2-4736-BF42-2061E839978F}" type="parTrans" cxnId="{A8400A42-8D03-46C7-9D22-47E7630C908A}">
      <dgm:prSet/>
      <dgm:spPr/>
      <dgm:t>
        <a:bodyPr/>
        <a:lstStyle/>
        <a:p>
          <a:endParaRPr lang="en-US"/>
        </a:p>
      </dgm:t>
    </dgm:pt>
    <dgm:pt modelId="{CEC54D13-4755-4244-A066-2AD999D9A241}" type="sibTrans" cxnId="{A8400A42-8D03-46C7-9D22-47E7630C908A}">
      <dgm:prSet/>
      <dgm:spPr/>
      <dgm:t>
        <a:bodyPr/>
        <a:lstStyle/>
        <a:p>
          <a:endParaRPr lang="en-US"/>
        </a:p>
      </dgm:t>
    </dgm:pt>
    <dgm:pt modelId="{67D28184-0697-4C23-9306-55B463EB890F}">
      <dgm:prSet/>
      <dgm:spPr/>
      <dgm:t>
        <a:bodyPr/>
        <a:lstStyle/>
        <a:p>
          <a:pPr rtl="0"/>
          <a:r>
            <a:rPr lang="en-US" dirty="0" err="1">
              <a:latin typeface="+mj-lt"/>
            </a:rPr>
            <a:t>DocumentDB</a:t>
          </a:r>
          <a:endParaRPr lang="en-US" dirty="0">
            <a:latin typeface="+mj-lt"/>
          </a:endParaRPr>
        </a:p>
      </dgm:t>
    </dgm:pt>
    <dgm:pt modelId="{F521329D-3D21-46B0-A6E6-96B8ACB2C086}" type="parTrans" cxnId="{EDB8BE67-34D5-4983-BCFE-E1B59EF69823}">
      <dgm:prSet/>
      <dgm:spPr/>
    </dgm:pt>
    <dgm:pt modelId="{3EF60C55-A1D1-46C7-B767-CE2C96A9248E}" type="sibTrans" cxnId="{EDB8BE67-34D5-4983-BCFE-E1B59EF69823}">
      <dgm:prSet/>
      <dgm:spPr/>
    </dgm:pt>
    <dgm:pt modelId="{2AFE754E-A9BE-43F0-99CC-FD0E25860E09}" type="pres">
      <dgm:prSet presAssocID="{FAB1662F-7421-4F7B-A5C0-57390BFE5777}" presName="diagram" presStyleCnt="0">
        <dgm:presLayoutVars>
          <dgm:dir/>
          <dgm:resizeHandles val="exact"/>
        </dgm:presLayoutVars>
      </dgm:prSet>
      <dgm:spPr/>
    </dgm:pt>
    <dgm:pt modelId="{AD9EF522-A474-43A3-8895-E1B5C946DABC}" type="pres">
      <dgm:prSet presAssocID="{74B70E5F-85FA-42B8-A7FE-FD42B697C579}" presName="node" presStyleLbl="node1" presStyleIdx="0" presStyleCnt="6">
        <dgm:presLayoutVars>
          <dgm:bulletEnabled val="1"/>
        </dgm:presLayoutVars>
      </dgm:prSet>
      <dgm:spPr/>
    </dgm:pt>
    <dgm:pt modelId="{0337DDA8-12A4-4D35-A6BA-A52F916C71F9}" type="pres">
      <dgm:prSet presAssocID="{799BB488-3E9F-4420-817A-B2F52C536B57}" presName="sibTrans" presStyleCnt="0"/>
      <dgm:spPr/>
    </dgm:pt>
    <dgm:pt modelId="{E0980EF2-B319-4BA5-B75F-359B4A7D053B}" type="pres">
      <dgm:prSet presAssocID="{580EFD37-C613-4988-B0E8-5C5EE01E7728}" presName="node" presStyleLbl="node1" presStyleIdx="1" presStyleCnt="6">
        <dgm:presLayoutVars>
          <dgm:bulletEnabled val="1"/>
        </dgm:presLayoutVars>
      </dgm:prSet>
      <dgm:spPr/>
    </dgm:pt>
    <dgm:pt modelId="{C7A769F2-CA1B-4FA4-BEAF-44CE4DDF200C}" type="pres">
      <dgm:prSet presAssocID="{7AE1ED33-5BDF-4D1B-BB6D-176C9253D8D8}" presName="sibTrans" presStyleCnt="0"/>
      <dgm:spPr/>
    </dgm:pt>
    <dgm:pt modelId="{2F601865-3E58-4139-BFA9-1AF94B35BE81}" type="pres">
      <dgm:prSet presAssocID="{531110E4-6D55-4962-93D0-4E603B05B24B}" presName="node" presStyleLbl="node1" presStyleIdx="2" presStyleCnt="6">
        <dgm:presLayoutVars>
          <dgm:bulletEnabled val="1"/>
        </dgm:presLayoutVars>
      </dgm:prSet>
      <dgm:spPr/>
    </dgm:pt>
    <dgm:pt modelId="{ED8DD377-82C0-423A-B9C7-ADE99AB22F3F}" type="pres">
      <dgm:prSet presAssocID="{CEC54D13-4755-4244-A066-2AD999D9A241}" presName="sibTrans" presStyleCnt="0"/>
      <dgm:spPr/>
    </dgm:pt>
    <dgm:pt modelId="{66D9549B-2C0B-4DD0-84F1-F631B1D3B518}" type="pres">
      <dgm:prSet presAssocID="{B0CA9EE9-6316-49F2-8575-5F9A5455E0B6}" presName="node" presStyleLbl="node1" presStyleIdx="3" presStyleCnt="6">
        <dgm:presLayoutVars>
          <dgm:bulletEnabled val="1"/>
        </dgm:presLayoutVars>
      </dgm:prSet>
      <dgm:spPr/>
    </dgm:pt>
    <dgm:pt modelId="{CF8E7A5E-BA66-4CDB-81EA-D786FEF504C8}" type="pres">
      <dgm:prSet presAssocID="{99D6F52E-AED9-4D67-8FF4-AD6AA441598A}" presName="sibTrans" presStyleCnt="0"/>
      <dgm:spPr/>
    </dgm:pt>
    <dgm:pt modelId="{21DCB6CE-4246-4C7F-A1D3-5BECFE73CC9C}" type="pres">
      <dgm:prSet presAssocID="{DB546BCF-1362-4A4F-929E-4AEDE42A9DA0}" presName="node" presStyleLbl="node1" presStyleIdx="4" presStyleCnt="6">
        <dgm:presLayoutVars>
          <dgm:bulletEnabled val="1"/>
        </dgm:presLayoutVars>
      </dgm:prSet>
      <dgm:spPr/>
    </dgm:pt>
    <dgm:pt modelId="{7F1AC7A5-E5FF-48B2-A1A8-0D3E3AE09B34}" type="pres">
      <dgm:prSet presAssocID="{C2FEA942-5227-43E3-A4F9-C754AC1B3569}" presName="sibTrans" presStyleCnt="0"/>
      <dgm:spPr/>
    </dgm:pt>
    <dgm:pt modelId="{62277C59-5080-4501-8A1E-AC99653BDC7E}" type="pres">
      <dgm:prSet presAssocID="{67D28184-0697-4C23-9306-55B463EB890F}" presName="node" presStyleLbl="node1" presStyleIdx="5" presStyleCnt="6">
        <dgm:presLayoutVars>
          <dgm:bulletEnabled val="1"/>
        </dgm:presLayoutVars>
      </dgm:prSet>
      <dgm:spPr/>
    </dgm:pt>
  </dgm:ptLst>
  <dgm:cxnLst>
    <dgm:cxn modelId="{2668A383-39D7-40B4-BA62-3FC0617AED0F}" type="presOf" srcId="{B0CA9EE9-6316-49F2-8575-5F9A5455E0B6}" destId="{66D9549B-2C0B-4DD0-84F1-F631B1D3B518}" srcOrd="0" destOrd="0" presId="urn:microsoft.com/office/officeart/2005/8/layout/default"/>
    <dgm:cxn modelId="{F059DFAD-3473-4686-92B5-8534745B486F}" srcId="{FAB1662F-7421-4F7B-A5C0-57390BFE5777}" destId="{74B70E5F-85FA-42B8-A7FE-FD42B697C579}" srcOrd="0" destOrd="0" parTransId="{606FCD52-B795-4D11-9A2E-065852207DB8}" sibTransId="{799BB488-3E9F-4420-817A-B2F52C536B57}"/>
    <dgm:cxn modelId="{18DF9F11-ED85-4D66-BCFA-4DDB60EF90B9}" type="presOf" srcId="{67D28184-0697-4C23-9306-55B463EB890F}" destId="{62277C59-5080-4501-8A1E-AC99653BDC7E}" srcOrd="0" destOrd="0" presId="urn:microsoft.com/office/officeart/2005/8/layout/default"/>
    <dgm:cxn modelId="{40247F23-BC0F-429C-8DCC-5208DA33D175}" type="presOf" srcId="{580EFD37-C613-4988-B0E8-5C5EE01E7728}" destId="{E0980EF2-B319-4BA5-B75F-359B4A7D053B}" srcOrd="0" destOrd="0" presId="urn:microsoft.com/office/officeart/2005/8/layout/default"/>
    <dgm:cxn modelId="{4F7318C2-A8B3-4958-8672-958DDB46B0DC}" srcId="{FAB1662F-7421-4F7B-A5C0-57390BFE5777}" destId="{B0CA9EE9-6316-49F2-8575-5F9A5455E0B6}" srcOrd="3" destOrd="0" parTransId="{F41CC963-4042-42B0-9A2E-80370354ED5C}" sibTransId="{99D6F52E-AED9-4D67-8FF4-AD6AA441598A}"/>
    <dgm:cxn modelId="{423C7067-A79D-496B-92B9-B53CC89A3443}" type="presOf" srcId="{DB546BCF-1362-4A4F-929E-4AEDE42A9DA0}" destId="{21DCB6CE-4246-4C7F-A1D3-5BECFE73CC9C}" srcOrd="0" destOrd="0" presId="urn:microsoft.com/office/officeart/2005/8/layout/default"/>
    <dgm:cxn modelId="{2D456736-8275-4E97-BA87-2CBFACB8FF7B}" srcId="{FAB1662F-7421-4F7B-A5C0-57390BFE5777}" destId="{DB546BCF-1362-4A4F-929E-4AEDE42A9DA0}" srcOrd="4" destOrd="0" parTransId="{D1B776D1-5204-4198-B719-950ABDCDF8DD}" sibTransId="{C2FEA942-5227-43E3-A4F9-C754AC1B3569}"/>
    <dgm:cxn modelId="{EDB8BE67-34D5-4983-BCFE-E1B59EF69823}" srcId="{FAB1662F-7421-4F7B-A5C0-57390BFE5777}" destId="{67D28184-0697-4C23-9306-55B463EB890F}" srcOrd="5" destOrd="0" parTransId="{F521329D-3D21-46B0-A6E6-96B8ACB2C086}" sibTransId="{3EF60C55-A1D1-46C7-B767-CE2C96A9248E}"/>
    <dgm:cxn modelId="{A8400A42-8D03-46C7-9D22-47E7630C908A}" srcId="{FAB1662F-7421-4F7B-A5C0-57390BFE5777}" destId="{531110E4-6D55-4962-93D0-4E603B05B24B}" srcOrd="2" destOrd="0" parTransId="{7E8AABE9-DBF2-4736-BF42-2061E839978F}" sibTransId="{CEC54D13-4755-4244-A066-2AD999D9A241}"/>
    <dgm:cxn modelId="{8EA81EAA-0C3D-4CEE-A885-57E189EB9081}" type="presOf" srcId="{74B70E5F-85FA-42B8-A7FE-FD42B697C579}" destId="{AD9EF522-A474-43A3-8895-E1B5C946DABC}" srcOrd="0" destOrd="0" presId="urn:microsoft.com/office/officeart/2005/8/layout/default"/>
    <dgm:cxn modelId="{D683A6DF-30D0-4E8C-BB8D-EDEDF86FCFE7}" type="presOf" srcId="{531110E4-6D55-4962-93D0-4E603B05B24B}" destId="{2F601865-3E58-4139-BFA9-1AF94B35BE81}" srcOrd="0" destOrd="0" presId="urn:microsoft.com/office/officeart/2005/8/layout/default"/>
    <dgm:cxn modelId="{105FA87B-71BE-449B-9935-8CFA626CC7DF}" srcId="{FAB1662F-7421-4F7B-A5C0-57390BFE5777}" destId="{580EFD37-C613-4988-B0E8-5C5EE01E7728}" srcOrd="1" destOrd="0" parTransId="{1E53C8EA-6CB3-40D9-A734-253563C83020}" sibTransId="{7AE1ED33-5BDF-4D1B-BB6D-176C9253D8D8}"/>
    <dgm:cxn modelId="{B96A1799-2D86-4AF7-A5B3-9E5BF83C3E57}" type="presOf" srcId="{FAB1662F-7421-4F7B-A5C0-57390BFE5777}" destId="{2AFE754E-A9BE-43F0-99CC-FD0E25860E09}" srcOrd="0" destOrd="0" presId="urn:microsoft.com/office/officeart/2005/8/layout/default"/>
    <dgm:cxn modelId="{6B10F417-AE09-4F98-832F-B920674F4A51}" type="presParOf" srcId="{2AFE754E-A9BE-43F0-99CC-FD0E25860E09}" destId="{AD9EF522-A474-43A3-8895-E1B5C946DABC}" srcOrd="0" destOrd="0" presId="urn:microsoft.com/office/officeart/2005/8/layout/default"/>
    <dgm:cxn modelId="{F6324F9B-14B3-4909-9C77-B58F9DF801B7}" type="presParOf" srcId="{2AFE754E-A9BE-43F0-99CC-FD0E25860E09}" destId="{0337DDA8-12A4-4D35-A6BA-A52F916C71F9}" srcOrd="1" destOrd="0" presId="urn:microsoft.com/office/officeart/2005/8/layout/default"/>
    <dgm:cxn modelId="{F3F00E0F-2FEF-4726-AF2B-DE54A16B5584}" type="presParOf" srcId="{2AFE754E-A9BE-43F0-99CC-FD0E25860E09}" destId="{E0980EF2-B319-4BA5-B75F-359B4A7D053B}" srcOrd="2" destOrd="0" presId="urn:microsoft.com/office/officeart/2005/8/layout/default"/>
    <dgm:cxn modelId="{2AFA2341-AE27-4875-910C-D61F659266EB}" type="presParOf" srcId="{2AFE754E-A9BE-43F0-99CC-FD0E25860E09}" destId="{C7A769F2-CA1B-4FA4-BEAF-44CE4DDF200C}" srcOrd="3" destOrd="0" presId="urn:microsoft.com/office/officeart/2005/8/layout/default"/>
    <dgm:cxn modelId="{C495CED7-2E4A-49AF-855C-5CDA79E8CE12}" type="presParOf" srcId="{2AFE754E-A9BE-43F0-99CC-FD0E25860E09}" destId="{2F601865-3E58-4139-BFA9-1AF94B35BE81}" srcOrd="4" destOrd="0" presId="urn:microsoft.com/office/officeart/2005/8/layout/default"/>
    <dgm:cxn modelId="{D3F80EB6-75C6-4837-AD92-CC203C8AFEB8}" type="presParOf" srcId="{2AFE754E-A9BE-43F0-99CC-FD0E25860E09}" destId="{ED8DD377-82C0-423A-B9C7-ADE99AB22F3F}" srcOrd="5" destOrd="0" presId="urn:microsoft.com/office/officeart/2005/8/layout/default"/>
    <dgm:cxn modelId="{587427B3-45F9-41D3-8DE4-456A8C1E4464}" type="presParOf" srcId="{2AFE754E-A9BE-43F0-99CC-FD0E25860E09}" destId="{66D9549B-2C0B-4DD0-84F1-F631B1D3B518}" srcOrd="6" destOrd="0" presId="urn:microsoft.com/office/officeart/2005/8/layout/default"/>
    <dgm:cxn modelId="{E7F22438-766D-4BE8-8379-78E7DC6FBF01}" type="presParOf" srcId="{2AFE754E-A9BE-43F0-99CC-FD0E25860E09}" destId="{CF8E7A5E-BA66-4CDB-81EA-D786FEF504C8}" srcOrd="7" destOrd="0" presId="urn:microsoft.com/office/officeart/2005/8/layout/default"/>
    <dgm:cxn modelId="{A0680EA1-CA00-4495-A748-7CA7218D51C3}" type="presParOf" srcId="{2AFE754E-A9BE-43F0-99CC-FD0E25860E09}" destId="{21DCB6CE-4246-4C7F-A1D3-5BECFE73CC9C}" srcOrd="8" destOrd="0" presId="urn:microsoft.com/office/officeart/2005/8/layout/default"/>
    <dgm:cxn modelId="{92109269-4080-46D8-B07E-6319A11C3463}" type="presParOf" srcId="{2AFE754E-A9BE-43F0-99CC-FD0E25860E09}" destId="{7F1AC7A5-E5FF-48B2-A1A8-0D3E3AE09B34}" srcOrd="9" destOrd="0" presId="urn:microsoft.com/office/officeart/2005/8/layout/default"/>
    <dgm:cxn modelId="{91F4CC0F-920C-451C-954F-2690EF65857B}" type="presParOf" srcId="{2AFE754E-A9BE-43F0-99CC-FD0E25860E09}" destId="{62277C59-5080-4501-8A1E-AC99653BDC7E}" srcOrd="1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9EF522-A474-43A3-8895-E1B5C946DABC}">
      <dsp:nvSpPr>
        <dsp:cNvPr id="0" name=""/>
        <dsp:cNvSpPr/>
      </dsp:nvSpPr>
      <dsp:spPr>
        <a:xfrm>
          <a:off x="0" y="218857"/>
          <a:ext cx="3429334" cy="2057600"/>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830" tIns="163830" rIns="163830" bIns="163830" numCol="1" spcCol="1270" anchor="ctr" anchorCtr="0">
          <a:noAutofit/>
        </a:bodyPr>
        <a:lstStyle/>
        <a:p>
          <a:pPr lvl="0" algn="ctr" defTabSz="1911350" rtl="0">
            <a:lnSpc>
              <a:spcPct val="90000"/>
            </a:lnSpc>
            <a:spcBef>
              <a:spcPct val="0"/>
            </a:spcBef>
            <a:spcAft>
              <a:spcPct val="35000"/>
            </a:spcAft>
          </a:pPr>
          <a:r>
            <a:rPr lang="en-US" sz="4300" kern="1200" dirty="0">
              <a:latin typeface="+mj-lt"/>
            </a:rPr>
            <a:t>Blobs</a:t>
          </a:r>
        </a:p>
      </dsp:txBody>
      <dsp:txXfrm>
        <a:off x="0" y="218857"/>
        <a:ext cx="3429334" cy="2057600"/>
      </dsp:txXfrm>
    </dsp:sp>
    <dsp:sp modelId="{E0980EF2-B319-4BA5-B75F-359B4A7D053B}">
      <dsp:nvSpPr>
        <dsp:cNvPr id="0" name=""/>
        <dsp:cNvSpPr/>
      </dsp:nvSpPr>
      <dsp:spPr>
        <a:xfrm>
          <a:off x="3772267" y="218857"/>
          <a:ext cx="3429334" cy="2057600"/>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830" tIns="163830" rIns="163830" bIns="163830" numCol="1" spcCol="1270" anchor="ctr" anchorCtr="0">
          <a:noAutofit/>
        </a:bodyPr>
        <a:lstStyle/>
        <a:p>
          <a:pPr lvl="0" algn="ctr" defTabSz="1911350" rtl="0">
            <a:lnSpc>
              <a:spcPct val="90000"/>
            </a:lnSpc>
            <a:spcBef>
              <a:spcPct val="0"/>
            </a:spcBef>
            <a:spcAft>
              <a:spcPct val="35000"/>
            </a:spcAft>
          </a:pPr>
          <a:r>
            <a:rPr lang="en-US" sz="4300" kern="1200" dirty="0">
              <a:latin typeface="+mj-lt"/>
            </a:rPr>
            <a:t>Tables</a:t>
          </a:r>
        </a:p>
      </dsp:txBody>
      <dsp:txXfrm>
        <a:off x="3772267" y="218857"/>
        <a:ext cx="3429334" cy="2057600"/>
      </dsp:txXfrm>
    </dsp:sp>
    <dsp:sp modelId="{2F601865-3E58-4139-BFA9-1AF94B35BE81}">
      <dsp:nvSpPr>
        <dsp:cNvPr id="0" name=""/>
        <dsp:cNvSpPr/>
      </dsp:nvSpPr>
      <dsp:spPr>
        <a:xfrm>
          <a:off x="7544534" y="218857"/>
          <a:ext cx="3429334" cy="2057600"/>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830" tIns="163830" rIns="163830" bIns="163830" numCol="1" spcCol="1270" anchor="ctr" anchorCtr="0">
          <a:noAutofit/>
        </a:bodyPr>
        <a:lstStyle/>
        <a:p>
          <a:pPr lvl="0" algn="ctr" defTabSz="1911350" rtl="0">
            <a:lnSpc>
              <a:spcPct val="90000"/>
            </a:lnSpc>
            <a:spcBef>
              <a:spcPct val="0"/>
            </a:spcBef>
            <a:spcAft>
              <a:spcPct val="35000"/>
            </a:spcAft>
          </a:pPr>
          <a:r>
            <a:rPr lang="en-US" sz="4300" kern="1200">
              <a:latin typeface="+mj-lt"/>
            </a:rPr>
            <a:t>Queues</a:t>
          </a:r>
          <a:endParaRPr lang="en-US" sz="4300" kern="1200" dirty="0">
            <a:latin typeface="+mj-lt"/>
          </a:endParaRPr>
        </a:p>
      </dsp:txBody>
      <dsp:txXfrm>
        <a:off x="7544534" y="218857"/>
        <a:ext cx="3429334" cy="2057600"/>
      </dsp:txXfrm>
    </dsp:sp>
    <dsp:sp modelId="{66D9549B-2C0B-4DD0-84F1-F631B1D3B518}">
      <dsp:nvSpPr>
        <dsp:cNvPr id="0" name=""/>
        <dsp:cNvSpPr/>
      </dsp:nvSpPr>
      <dsp:spPr>
        <a:xfrm>
          <a:off x="0" y="2619391"/>
          <a:ext cx="3429334" cy="2057600"/>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830" tIns="163830" rIns="163830" bIns="163830" numCol="1" spcCol="1270" anchor="ctr" anchorCtr="0">
          <a:noAutofit/>
        </a:bodyPr>
        <a:lstStyle/>
        <a:p>
          <a:pPr lvl="0" algn="ctr" defTabSz="1911350" rtl="0">
            <a:lnSpc>
              <a:spcPct val="90000"/>
            </a:lnSpc>
            <a:spcBef>
              <a:spcPct val="0"/>
            </a:spcBef>
            <a:spcAft>
              <a:spcPct val="35000"/>
            </a:spcAft>
          </a:pPr>
          <a:r>
            <a:rPr lang="sv-SE" sz="4300" kern="1200" dirty="0">
              <a:latin typeface="+mj-lt"/>
            </a:rPr>
            <a:t>SQL Databases</a:t>
          </a:r>
          <a:endParaRPr lang="en-US" sz="4300" kern="1200" dirty="0">
            <a:latin typeface="+mj-lt"/>
          </a:endParaRPr>
        </a:p>
      </dsp:txBody>
      <dsp:txXfrm>
        <a:off x="0" y="2619391"/>
        <a:ext cx="3429334" cy="2057600"/>
      </dsp:txXfrm>
    </dsp:sp>
    <dsp:sp modelId="{21DCB6CE-4246-4C7F-A1D3-5BECFE73CC9C}">
      <dsp:nvSpPr>
        <dsp:cNvPr id="0" name=""/>
        <dsp:cNvSpPr/>
      </dsp:nvSpPr>
      <dsp:spPr>
        <a:xfrm>
          <a:off x="3772267" y="2619391"/>
          <a:ext cx="3429334" cy="2057600"/>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830" tIns="163830" rIns="163830" bIns="163830" numCol="1" spcCol="1270" anchor="ctr" anchorCtr="0">
          <a:noAutofit/>
        </a:bodyPr>
        <a:lstStyle/>
        <a:p>
          <a:pPr lvl="0" algn="ctr" defTabSz="1911350" rtl="0">
            <a:lnSpc>
              <a:spcPct val="90000"/>
            </a:lnSpc>
            <a:spcBef>
              <a:spcPct val="0"/>
            </a:spcBef>
            <a:spcAft>
              <a:spcPct val="35000"/>
            </a:spcAft>
          </a:pPr>
          <a:r>
            <a:rPr lang="en-US" sz="4300" kern="1200" dirty="0" err="1">
              <a:latin typeface="+mj-lt"/>
            </a:rPr>
            <a:t>Redis</a:t>
          </a:r>
          <a:r>
            <a:rPr lang="en-US" sz="4300" kern="1200" dirty="0">
              <a:latin typeface="+mj-lt"/>
            </a:rPr>
            <a:t> Cache</a:t>
          </a:r>
        </a:p>
      </dsp:txBody>
      <dsp:txXfrm>
        <a:off x="3772267" y="2619391"/>
        <a:ext cx="3429334" cy="2057600"/>
      </dsp:txXfrm>
    </dsp:sp>
    <dsp:sp modelId="{62277C59-5080-4501-8A1E-AC99653BDC7E}">
      <dsp:nvSpPr>
        <dsp:cNvPr id="0" name=""/>
        <dsp:cNvSpPr/>
      </dsp:nvSpPr>
      <dsp:spPr>
        <a:xfrm>
          <a:off x="7544534" y="2619391"/>
          <a:ext cx="3429334" cy="2057600"/>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830" tIns="163830" rIns="163830" bIns="163830" numCol="1" spcCol="1270" anchor="ctr" anchorCtr="0">
          <a:noAutofit/>
        </a:bodyPr>
        <a:lstStyle/>
        <a:p>
          <a:pPr lvl="0" algn="ctr" defTabSz="1911350" rtl="0">
            <a:lnSpc>
              <a:spcPct val="90000"/>
            </a:lnSpc>
            <a:spcBef>
              <a:spcPct val="0"/>
            </a:spcBef>
            <a:spcAft>
              <a:spcPct val="35000"/>
            </a:spcAft>
          </a:pPr>
          <a:r>
            <a:rPr lang="en-US" sz="4300" kern="1200" dirty="0" err="1">
              <a:latin typeface="+mj-lt"/>
            </a:rPr>
            <a:t>DocumentDB</a:t>
          </a:r>
          <a:endParaRPr lang="en-US" sz="4300" kern="1200" dirty="0">
            <a:latin typeface="+mj-lt"/>
          </a:endParaRPr>
        </a:p>
      </dsp:txBody>
      <dsp:txXfrm>
        <a:off x="7544534" y="2619391"/>
        <a:ext cx="3429334" cy="2057600"/>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9.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0.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9EB326D8-4C38-4835-91AB-B79CDC0B07B3}" type="datetimeFigureOut">
              <a:rPr lang="en-US" smtClean="0"/>
              <a:t>4/15/2016</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2C52CFDC-D2D5-4B9F-BA75-89F771E01AEB}" type="slidenum">
              <a:rPr lang="en-US" smtClean="0"/>
              <a:t>‹#›</a:t>
            </a:fld>
            <a:endParaRPr lang="en-US"/>
          </a:p>
        </p:txBody>
      </p:sp>
    </p:spTree>
    <p:extLst>
      <p:ext uri="{BB962C8B-B14F-4D97-AF65-F5344CB8AC3E}">
        <p14:creationId xmlns:p14="http://schemas.microsoft.com/office/powerpoint/2010/main" val="32821078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msdn.microsoft.com/en-us/library/dd179451.aspx" TargetMode="External"/><Relationship Id="rId2" Type="http://schemas.openxmlformats.org/officeDocument/2006/relationships/slide" Target="../slides/slide6.xml"/><Relationship Id="rId1" Type="http://schemas.openxmlformats.org/officeDocument/2006/relationships/notesMaster" Target="../notesMasters/notesMaster1.xml"/><Relationship Id="rId5" Type="http://schemas.openxmlformats.org/officeDocument/2006/relationships/hyperlink" Target="http://msdn.microsoft.com/en-us/library/dd179467.aspx" TargetMode="External"/><Relationship Id="rId4" Type="http://schemas.openxmlformats.org/officeDocument/2006/relationships/hyperlink" Target="http://msdn.microsoft.com/en-us/library/dd135726.aspx" TargetMode="Externa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msdn.microsoft.com/library/dn850325.aspx" TargetMode="External"/><Relationship Id="rId2" Type="http://schemas.openxmlformats.org/officeDocument/2006/relationships/slide" Target="../slides/slide47.xml"/><Relationship Id="rId1" Type="http://schemas.openxmlformats.org/officeDocument/2006/relationships/notesMaster" Target="../notesMasters/notesMaster1.xml"/><Relationship Id="rId5" Type="http://schemas.openxmlformats.org/officeDocument/2006/relationships/hyperlink" Target="http://msdn.microsoft.com/library/dn799209.aspx" TargetMode="External"/><Relationship Id="rId4" Type="http://schemas.openxmlformats.org/officeDocument/2006/relationships/hyperlink" Target="http://msdn.microsoft.com/library/azure/dn850324.aspx" TargetMode="Externa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msdn.microsoft.com/en-us/library/dd179451.aspx" TargetMode="External"/><Relationship Id="rId2" Type="http://schemas.openxmlformats.org/officeDocument/2006/relationships/slide" Target="../slides/slide7.xml"/><Relationship Id="rId1" Type="http://schemas.openxmlformats.org/officeDocument/2006/relationships/notesMaster" Target="../notesMasters/notesMaster1.xml"/><Relationship Id="rId4" Type="http://schemas.openxmlformats.org/officeDocument/2006/relationships/hyperlink" Target="http://msdn.microsoft.com/en-us/library/ee691975.aspx" TargetMode="Externa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msdn.microsoft.com/en-us/library/dd179440.aspx" TargetMode="External"/><Relationship Id="rId2" Type="http://schemas.openxmlformats.org/officeDocument/2006/relationships/slide" Target="../slides/slide8.xml"/><Relationship Id="rId1" Type="http://schemas.openxmlformats.org/officeDocument/2006/relationships/notesMaster" Target="../notesMasters/notesMaster1.xml"/><Relationship Id="rId5" Type="http://schemas.openxmlformats.org/officeDocument/2006/relationships/hyperlink" Target="http://msdn.microsoft.com/en-us/library/ee691975.aspx" TargetMode="External"/><Relationship Id="rId4" Type="http://schemas.openxmlformats.org/officeDocument/2006/relationships/hyperlink" Target="http://msdn.microsoft.com/en-us/library/dd179451.aspx"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l-GR" dirty="0"/>
          </a:p>
        </p:txBody>
      </p:sp>
      <p:sp>
        <p:nvSpPr>
          <p:cNvPr id="4" name="Slide Number Placeholder 3"/>
          <p:cNvSpPr>
            <a:spLocks noGrp="1"/>
          </p:cNvSpPr>
          <p:nvPr>
            <p:ph type="sldNum" sz="quarter" idx="10"/>
          </p:nvPr>
        </p:nvSpPr>
        <p:spPr/>
        <p:txBody>
          <a:bodyPr/>
          <a:lstStyle/>
          <a:p>
            <a:fld id="{2C52CFDC-D2D5-4B9F-BA75-89F771E01AEB}" type="slidenum">
              <a:rPr lang="en-US" smtClean="0"/>
              <a:t>2</a:t>
            </a:fld>
            <a:endParaRPr lang="en-US"/>
          </a:p>
        </p:txBody>
      </p:sp>
    </p:spTree>
    <p:extLst>
      <p:ext uri="{BB962C8B-B14F-4D97-AF65-F5344CB8AC3E}">
        <p14:creationId xmlns:p14="http://schemas.microsoft.com/office/powerpoint/2010/main" val="39251213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a:t>Slide Objectives</a:t>
            </a:r>
          </a:p>
          <a:p>
            <a:pPr marL="171450" indent="-171450">
              <a:buFont typeface="Arial" pitchFamily="34" charset="0"/>
              <a:buChar char="•"/>
            </a:pPr>
            <a:r>
              <a:rPr lang="en-US" b="0" dirty="0"/>
              <a:t>Understand Tables and Entities</a:t>
            </a:r>
          </a:p>
          <a:p>
            <a:endParaRPr lang="en-US" dirty="0"/>
          </a:p>
          <a:p>
            <a:r>
              <a:rPr lang="en-US" b="1" dirty="0"/>
              <a:t>Speaker Notes</a:t>
            </a:r>
          </a:p>
          <a:p>
            <a:pPr marL="171450" indent="-171450">
              <a:buFont typeface="Arial" pitchFamily="34" charset="0"/>
              <a:buChar char="•"/>
            </a:pPr>
            <a:r>
              <a:rPr lang="en-NZ" dirty="0"/>
              <a:t>Tables store data as entities. </a:t>
            </a:r>
          </a:p>
          <a:p>
            <a:pPr marL="171450" indent="-171450">
              <a:buFont typeface="Arial" pitchFamily="34" charset="0"/>
              <a:buChar char="•"/>
            </a:pPr>
            <a:r>
              <a:rPr lang="en-NZ" dirty="0"/>
              <a:t>An entity is a collection of named properties and their values, similar to a row-</a:t>
            </a:r>
            <a:r>
              <a:rPr lang="en-NZ" baseline="0" dirty="0"/>
              <a:t> not an RDBMS though</a:t>
            </a:r>
            <a:endParaRPr lang="en-NZ" dirty="0"/>
          </a:p>
          <a:p>
            <a:pPr marL="171450" indent="-171450">
              <a:buFont typeface="Arial" pitchFamily="34" charset="0"/>
              <a:buChar char="•"/>
            </a:pPr>
            <a:r>
              <a:rPr lang="en-NZ" dirty="0"/>
              <a:t>Tables are partitioned to support load balancing across storage nodes. </a:t>
            </a:r>
          </a:p>
          <a:p>
            <a:pPr marL="171450" indent="-171450">
              <a:buFont typeface="Arial" pitchFamily="34" charset="0"/>
              <a:buChar char="•"/>
            </a:pPr>
            <a:r>
              <a:rPr lang="en-NZ" dirty="0"/>
              <a:t>Each table has as its first property a partition key that specifies the partition an entity belongs to. </a:t>
            </a:r>
          </a:p>
          <a:p>
            <a:pPr marL="171450" indent="-171450">
              <a:buFont typeface="Arial" pitchFamily="34" charset="0"/>
              <a:buChar char="•"/>
            </a:pPr>
            <a:r>
              <a:rPr lang="en-NZ" dirty="0"/>
              <a:t>The second property is a row key that identifies an entity within a given partition. </a:t>
            </a:r>
          </a:p>
          <a:p>
            <a:pPr marL="171450" indent="-171450">
              <a:buFont typeface="Arial" pitchFamily="34" charset="0"/>
              <a:buChar char="•"/>
            </a:pPr>
            <a:r>
              <a:rPr lang="en-NZ" dirty="0"/>
              <a:t>The combination of the partition key and the row key forms a primary key that identifies each entity uniquely within the table.</a:t>
            </a:r>
            <a:endParaRPr lang="en-US" b="1" dirty="0"/>
          </a:p>
          <a:p>
            <a:pPr marL="171450" indent="-171450">
              <a:buFont typeface="Arial" pitchFamily="34" charset="0"/>
              <a:buChar char="•"/>
            </a:pPr>
            <a:r>
              <a:rPr lang="en-NZ" dirty="0"/>
              <a:t>The Table service does not enforce any schema. </a:t>
            </a:r>
          </a:p>
          <a:p>
            <a:pPr marL="171450" indent="-171450">
              <a:buFont typeface="Arial" pitchFamily="34" charset="0"/>
              <a:buChar char="•"/>
            </a:pPr>
            <a:r>
              <a:rPr lang="en-NZ" dirty="0"/>
              <a:t>A developer may choose to implement and enforce a schema on the client side</a:t>
            </a:r>
            <a:endParaRPr lang="en-US" baseline="0" dirty="0"/>
          </a:p>
          <a:p>
            <a:pPr marL="0" indent="0">
              <a:buFont typeface="Arial" pitchFamily="34" charset="0"/>
              <a:buNone/>
            </a:pPr>
            <a:endParaRPr lang="en-US" baseline="0" dirty="0"/>
          </a:p>
          <a:p>
            <a:pPr marL="0" indent="0">
              <a:buFont typeface="Arial" pitchFamily="34" charset="0"/>
              <a:buNone/>
            </a:pPr>
            <a:r>
              <a:rPr lang="en-US" b="1" baseline="0" dirty="0"/>
              <a:t>Notes</a:t>
            </a:r>
          </a:p>
          <a:p>
            <a:r>
              <a:rPr lang="en-US" dirty="0"/>
              <a:t>http://msdn.microsoft.com/en-us/library/dd573356.aspx</a:t>
            </a:r>
          </a:p>
          <a:p>
            <a:r>
              <a:rPr lang="en-US" dirty="0"/>
              <a:t>http://msdn.microsoft.com/en-us/library/dd179338.aspx</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Tree>
    <p:extLst>
      <p:ext uri="{BB962C8B-B14F-4D97-AF65-F5344CB8AC3E}">
        <p14:creationId xmlns:p14="http://schemas.microsoft.com/office/powerpoint/2010/main" val="41067836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a:t>Slide Objectives</a:t>
            </a:r>
          </a:p>
          <a:p>
            <a:pPr marL="171450" indent="-171450">
              <a:buFont typeface="Arial" pitchFamily="34" charset="0"/>
              <a:buChar char="•"/>
            </a:pPr>
            <a:r>
              <a:rPr lang="en-US" b="0" dirty="0"/>
              <a:t>Understand Tables</a:t>
            </a:r>
          </a:p>
          <a:p>
            <a:br>
              <a:rPr lang="en-US" dirty="0">
                <a:latin typeface="Calibri"/>
              </a:rPr>
            </a:br>
            <a:endParaRPr lang="en-US" dirty="0">
              <a:latin typeface="Calibri"/>
            </a:endParaRPr>
          </a:p>
          <a:p>
            <a:r>
              <a:rPr lang="en-US" b="1" dirty="0"/>
              <a:t>Speaker Notes</a:t>
            </a:r>
          </a:p>
          <a:p>
            <a:pPr marL="171450" indent="-171450">
              <a:buFont typeface="Arial" pitchFamily="34" charset="0"/>
              <a:buChar char="•"/>
            </a:pPr>
            <a:r>
              <a:rPr lang="en-NZ" dirty="0"/>
              <a:t>Within a storage account, a developer may create named tables. </a:t>
            </a:r>
            <a:endParaRPr lang="en-US" dirty="0"/>
          </a:p>
          <a:p>
            <a:pPr marL="171450" indent="-171450">
              <a:buFont typeface="Arial" pitchFamily="34" charset="0"/>
              <a:buChar char="•"/>
            </a:pPr>
            <a:r>
              <a:rPr lang="en-NZ" dirty="0"/>
              <a:t>Tables store data as entities. </a:t>
            </a:r>
          </a:p>
          <a:p>
            <a:pPr marL="171450" indent="-171450">
              <a:buFont typeface="Arial" pitchFamily="34" charset="0"/>
              <a:buChar char="•"/>
            </a:pPr>
            <a:r>
              <a:rPr lang="en-NZ" dirty="0"/>
              <a:t>An entity is a collection of named properties and their values, similar to a row.</a:t>
            </a:r>
          </a:p>
          <a:p>
            <a:pPr marL="171450" indent="-171450">
              <a:buFont typeface="Arial" pitchFamily="34" charset="0"/>
              <a:buChar char="•"/>
            </a:pPr>
            <a:r>
              <a:rPr lang="en-NZ" dirty="0"/>
              <a:t>Tables are partitioned to support load balancing across storage nodes. </a:t>
            </a:r>
          </a:p>
          <a:p>
            <a:pPr marL="171450" indent="-171450">
              <a:buFont typeface="Arial" pitchFamily="34" charset="0"/>
              <a:buChar char="•"/>
            </a:pPr>
            <a:r>
              <a:rPr lang="en-NZ" dirty="0"/>
              <a:t>Each table has as its first property a partition key that specifies the partition an entity belongs to. </a:t>
            </a:r>
          </a:p>
          <a:p>
            <a:pPr marL="171450" indent="-171450">
              <a:buFont typeface="Arial" pitchFamily="34" charset="0"/>
              <a:buChar char="•"/>
            </a:pPr>
            <a:r>
              <a:rPr lang="en-NZ" dirty="0"/>
              <a:t>The second property is a row key that identifies an entity within a given partition. </a:t>
            </a:r>
          </a:p>
          <a:p>
            <a:pPr marL="171450" indent="-171450">
              <a:buFont typeface="Arial" pitchFamily="34" charset="0"/>
              <a:buChar char="•"/>
            </a:pPr>
            <a:r>
              <a:rPr lang="en-NZ" dirty="0"/>
              <a:t>The combination of the partition key and the row key forms a primary key that identifies each entity uniquely within the table.</a:t>
            </a:r>
            <a:endParaRPr lang="en-US" b="1" dirty="0"/>
          </a:p>
          <a:p>
            <a:pPr marL="171450" indent="-171450">
              <a:buFont typeface="Arial" pitchFamily="34" charset="0"/>
              <a:buChar char="•"/>
            </a:pPr>
            <a:r>
              <a:rPr lang="en-NZ" dirty="0"/>
              <a:t>The Table service does not enforce any schema. </a:t>
            </a:r>
          </a:p>
          <a:p>
            <a:pPr marL="171450" indent="-171450">
              <a:buFont typeface="Arial" pitchFamily="34" charset="0"/>
              <a:buChar char="•"/>
            </a:pPr>
            <a:r>
              <a:rPr lang="en-NZ" dirty="0"/>
              <a:t>A developer may choose to implement and enforce a schema on the client side</a:t>
            </a:r>
            <a:endParaRPr lang="en-US" baseline="0" dirty="0"/>
          </a:p>
          <a:p>
            <a:pPr marL="0" indent="0">
              <a:buFont typeface="Arial" pitchFamily="34" charset="0"/>
              <a:buNone/>
            </a:pPr>
            <a:br>
              <a:rPr lang="en-US" baseline="0" dirty="0">
                <a:latin typeface="Calibri"/>
              </a:rPr>
            </a:br>
            <a:endParaRPr lang="en-US" baseline="0" dirty="0">
              <a:latin typeface="Calibri"/>
            </a:endParaRPr>
          </a:p>
          <a:p>
            <a:pPr marL="0" indent="0">
              <a:buFont typeface="Arial" pitchFamily="34" charset="0"/>
              <a:buNone/>
            </a:pPr>
            <a:r>
              <a:rPr lang="en-US" b="1" baseline="0" dirty="0"/>
              <a:t>Notes</a:t>
            </a:r>
          </a:p>
          <a:p>
            <a:r>
              <a:rPr lang="en-US" dirty="0"/>
              <a:t>http://msdn.microsoft.com/en-us/library/dd573356.aspx</a:t>
            </a:r>
          </a:p>
          <a:p>
            <a:br>
              <a:rPr lang="en-NZ" dirty="0"/>
            </a:b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15</a:t>
            </a:fld>
            <a:endParaRPr lang="en-US" dirty="0"/>
          </a:p>
        </p:txBody>
      </p:sp>
    </p:spTree>
    <p:extLst>
      <p:ext uri="{BB962C8B-B14F-4D97-AF65-F5344CB8AC3E}">
        <p14:creationId xmlns:p14="http://schemas.microsoft.com/office/powerpoint/2010/main" val="1068545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a:t>Slide Objectives</a:t>
            </a:r>
          </a:p>
          <a:p>
            <a:pPr marL="171450" indent="-171450">
              <a:buFont typeface="Arial" pitchFamily="34" charset="0"/>
              <a:buChar char="•"/>
            </a:pPr>
            <a:r>
              <a:rPr lang="en-US" b="0" dirty="0"/>
              <a:t>Understand Tables and Entities</a:t>
            </a:r>
          </a:p>
          <a:p>
            <a:endParaRPr lang="en-US" dirty="0"/>
          </a:p>
          <a:p>
            <a:r>
              <a:rPr lang="en-US" b="1" dirty="0"/>
              <a:t>Speaker Notes</a:t>
            </a:r>
          </a:p>
          <a:p>
            <a:pPr marL="171450" indent="-171450">
              <a:buFont typeface="Arial" pitchFamily="34" charset="0"/>
              <a:buChar char="•"/>
            </a:pPr>
            <a:r>
              <a:rPr lang="en-NZ" dirty="0"/>
              <a:t>Tables store data as entities. </a:t>
            </a:r>
          </a:p>
          <a:p>
            <a:pPr marL="171450" indent="-171450">
              <a:buFont typeface="Arial" pitchFamily="34" charset="0"/>
              <a:buChar char="•"/>
            </a:pPr>
            <a:r>
              <a:rPr lang="en-NZ" dirty="0"/>
              <a:t>An entity is a collection of named properties and their values, similar to a row-</a:t>
            </a:r>
            <a:r>
              <a:rPr lang="en-NZ" baseline="0" dirty="0"/>
              <a:t> not an RDBMS though</a:t>
            </a:r>
            <a:endParaRPr lang="en-NZ" dirty="0"/>
          </a:p>
          <a:p>
            <a:pPr marL="171450" indent="-171450">
              <a:buFont typeface="Arial" pitchFamily="34" charset="0"/>
              <a:buChar char="•"/>
            </a:pPr>
            <a:r>
              <a:rPr lang="en-NZ" dirty="0"/>
              <a:t>Tables are partitioned to support load balancing across storage nodes. </a:t>
            </a:r>
          </a:p>
          <a:p>
            <a:pPr marL="171450" indent="-171450">
              <a:buFont typeface="Arial" pitchFamily="34" charset="0"/>
              <a:buChar char="•"/>
            </a:pPr>
            <a:r>
              <a:rPr lang="en-NZ" dirty="0"/>
              <a:t>Each table has as its first property a partition key that specifies the partition an entity belongs to. </a:t>
            </a:r>
          </a:p>
          <a:p>
            <a:pPr marL="171450" indent="-171450">
              <a:buFont typeface="Arial" pitchFamily="34" charset="0"/>
              <a:buChar char="•"/>
            </a:pPr>
            <a:r>
              <a:rPr lang="en-NZ" dirty="0"/>
              <a:t>The second property is a row key that identifies an entity within a given partition. </a:t>
            </a:r>
          </a:p>
          <a:p>
            <a:pPr marL="171450" indent="-171450">
              <a:buFont typeface="Arial" pitchFamily="34" charset="0"/>
              <a:buChar char="•"/>
            </a:pPr>
            <a:r>
              <a:rPr lang="en-NZ" dirty="0"/>
              <a:t>The combination of the partition key and the row key forms a primary key that identifies each entity uniquely within the table.</a:t>
            </a:r>
            <a:endParaRPr lang="en-US" b="1" dirty="0"/>
          </a:p>
          <a:p>
            <a:pPr marL="171450" indent="-171450">
              <a:buFont typeface="Arial" pitchFamily="34" charset="0"/>
              <a:buChar char="•"/>
            </a:pPr>
            <a:r>
              <a:rPr lang="en-NZ" dirty="0"/>
              <a:t>The Table service does not enforce any schema. </a:t>
            </a:r>
          </a:p>
          <a:p>
            <a:pPr marL="171450" indent="-171450">
              <a:buFont typeface="Arial" pitchFamily="34" charset="0"/>
              <a:buChar char="•"/>
            </a:pPr>
            <a:r>
              <a:rPr lang="en-NZ" dirty="0"/>
              <a:t>A developer may choose to implement and enforce a schema on the client side</a:t>
            </a:r>
            <a:endParaRPr lang="en-US" baseline="0" dirty="0"/>
          </a:p>
          <a:p>
            <a:pPr marL="0" indent="0">
              <a:buFont typeface="Arial" pitchFamily="34" charset="0"/>
              <a:buNone/>
            </a:pPr>
            <a:endParaRPr lang="en-US" baseline="0" dirty="0"/>
          </a:p>
          <a:p>
            <a:pPr marL="0" indent="0">
              <a:buFont typeface="Arial" pitchFamily="34" charset="0"/>
              <a:buNone/>
            </a:pPr>
            <a:r>
              <a:rPr lang="en-US" b="1" baseline="0" dirty="0"/>
              <a:t>Notes</a:t>
            </a:r>
          </a:p>
          <a:p>
            <a:r>
              <a:rPr lang="en-US" dirty="0"/>
              <a:t>http://msdn.microsoft.com/en-us/library/dd573356.aspx</a:t>
            </a:r>
          </a:p>
          <a:p>
            <a:r>
              <a:rPr lang="en-US" dirty="0"/>
              <a:t>http://msdn.microsoft.com/en-us/library/dd179338.aspx</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16</a:t>
            </a:fld>
            <a:endParaRPr lang="en-US" dirty="0"/>
          </a:p>
        </p:txBody>
      </p:sp>
    </p:spTree>
    <p:extLst>
      <p:ext uri="{BB962C8B-B14F-4D97-AF65-F5344CB8AC3E}">
        <p14:creationId xmlns:p14="http://schemas.microsoft.com/office/powerpoint/2010/main" val="29930942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a:t>Slide Objectives</a:t>
            </a:r>
          </a:p>
          <a:p>
            <a:pPr marL="171450" indent="-171450">
              <a:buFont typeface="Arial" pitchFamily="34" charset="0"/>
              <a:buChar char="•"/>
            </a:pPr>
            <a:r>
              <a:rPr lang="en-US" b="0" dirty="0"/>
              <a:t>Understand Tables and Entities</a:t>
            </a:r>
          </a:p>
          <a:p>
            <a:endParaRPr lang="en-US" dirty="0"/>
          </a:p>
          <a:p>
            <a:r>
              <a:rPr lang="en-US" b="1" dirty="0"/>
              <a:t>Speaker Notes</a:t>
            </a:r>
          </a:p>
          <a:p>
            <a:pPr marL="171450" indent="-171450">
              <a:buFont typeface="Arial" pitchFamily="34" charset="0"/>
              <a:buChar char="•"/>
            </a:pPr>
            <a:r>
              <a:rPr lang="en-NZ" dirty="0"/>
              <a:t>Tables store data as entities. </a:t>
            </a:r>
          </a:p>
          <a:p>
            <a:pPr marL="171450" indent="-171450">
              <a:buFont typeface="Arial" pitchFamily="34" charset="0"/>
              <a:buChar char="•"/>
            </a:pPr>
            <a:r>
              <a:rPr lang="en-NZ" dirty="0"/>
              <a:t>An entity is a collection of named properties and their values, similar to a row-</a:t>
            </a:r>
            <a:r>
              <a:rPr lang="en-NZ" baseline="0" dirty="0"/>
              <a:t> not an RDBMS though</a:t>
            </a:r>
            <a:endParaRPr lang="en-NZ" dirty="0"/>
          </a:p>
          <a:p>
            <a:pPr marL="171450" indent="-171450">
              <a:buFont typeface="Arial" pitchFamily="34" charset="0"/>
              <a:buChar char="•"/>
            </a:pPr>
            <a:r>
              <a:rPr lang="en-NZ" dirty="0"/>
              <a:t>Tables are partitioned to support load balancing across storage nodes. </a:t>
            </a:r>
          </a:p>
          <a:p>
            <a:pPr marL="171450" indent="-171450">
              <a:buFont typeface="Arial" pitchFamily="34" charset="0"/>
              <a:buChar char="•"/>
            </a:pPr>
            <a:r>
              <a:rPr lang="en-NZ" dirty="0"/>
              <a:t>Each table has as its first property a partition key that specifies the partition an entity belongs to. </a:t>
            </a:r>
          </a:p>
          <a:p>
            <a:pPr marL="171450" indent="-171450">
              <a:buFont typeface="Arial" pitchFamily="34" charset="0"/>
              <a:buChar char="•"/>
            </a:pPr>
            <a:r>
              <a:rPr lang="en-NZ" dirty="0"/>
              <a:t>The second property is a row key that identifies an entity within a given partition. </a:t>
            </a:r>
          </a:p>
          <a:p>
            <a:pPr marL="171450" indent="-171450">
              <a:buFont typeface="Arial" pitchFamily="34" charset="0"/>
              <a:buChar char="•"/>
            </a:pPr>
            <a:r>
              <a:rPr lang="en-NZ" dirty="0"/>
              <a:t>The combination of the partition key and the row key forms a primary key that identifies each entity uniquely within the table.</a:t>
            </a:r>
            <a:endParaRPr lang="en-US" b="1" dirty="0"/>
          </a:p>
          <a:p>
            <a:pPr marL="171450" indent="-171450">
              <a:buFont typeface="Arial" pitchFamily="34" charset="0"/>
              <a:buChar char="•"/>
            </a:pPr>
            <a:r>
              <a:rPr lang="en-NZ" dirty="0"/>
              <a:t>The Table service does not enforce any schema. </a:t>
            </a:r>
          </a:p>
          <a:p>
            <a:pPr marL="171450" indent="-171450">
              <a:buFont typeface="Arial" pitchFamily="34" charset="0"/>
              <a:buChar char="•"/>
            </a:pPr>
            <a:r>
              <a:rPr lang="en-NZ" dirty="0"/>
              <a:t>A developer may choose to implement and enforce a schema on the client side</a:t>
            </a:r>
            <a:endParaRPr lang="en-US" baseline="0" dirty="0"/>
          </a:p>
          <a:p>
            <a:pPr marL="0" indent="0">
              <a:buFont typeface="Arial" pitchFamily="34" charset="0"/>
              <a:buNone/>
            </a:pPr>
            <a:endParaRPr lang="en-US" baseline="0" dirty="0"/>
          </a:p>
          <a:p>
            <a:pPr marL="0" indent="0">
              <a:buFont typeface="Arial" pitchFamily="34" charset="0"/>
              <a:buNone/>
            </a:pPr>
            <a:r>
              <a:rPr lang="en-US" b="1" baseline="0" dirty="0"/>
              <a:t>Notes</a:t>
            </a:r>
          </a:p>
          <a:p>
            <a:r>
              <a:rPr lang="en-US" dirty="0"/>
              <a:t>http://msdn.microsoft.com/en-us/library/dd573356.aspx</a:t>
            </a:r>
          </a:p>
          <a:p>
            <a:r>
              <a:rPr lang="en-US" dirty="0"/>
              <a:t>http://msdn.microsoft.com/en-us/library/dd179338.aspx</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17</a:t>
            </a:fld>
            <a:endParaRPr lang="en-US" dirty="0"/>
          </a:p>
        </p:txBody>
      </p:sp>
    </p:spTree>
    <p:extLst>
      <p:ext uri="{BB962C8B-B14F-4D97-AF65-F5344CB8AC3E}">
        <p14:creationId xmlns:p14="http://schemas.microsoft.com/office/powerpoint/2010/main" val="26073865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a:t>Slide Objectives</a:t>
            </a:r>
          </a:p>
          <a:p>
            <a:pPr marL="171450" indent="-171450">
              <a:buFont typeface="Arial" pitchFamily="34" charset="0"/>
              <a:buChar char="•"/>
            </a:pPr>
            <a:r>
              <a:rPr lang="en-US" b="0" dirty="0"/>
              <a:t>Understand Tables and Entities</a:t>
            </a:r>
          </a:p>
          <a:p>
            <a:endParaRPr lang="en-US" dirty="0"/>
          </a:p>
          <a:p>
            <a:r>
              <a:rPr lang="en-US" b="1" dirty="0"/>
              <a:t>Speaker Notes</a:t>
            </a:r>
          </a:p>
          <a:p>
            <a:pPr marL="171450" indent="-171450">
              <a:buFont typeface="Arial" pitchFamily="34" charset="0"/>
              <a:buChar char="•"/>
            </a:pPr>
            <a:r>
              <a:rPr lang="en-NZ" dirty="0"/>
              <a:t>Tables store data as entities. </a:t>
            </a:r>
          </a:p>
          <a:p>
            <a:pPr marL="171450" indent="-171450">
              <a:buFont typeface="Arial" pitchFamily="34" charset="0"/>
              <a:buChar char="•"/>
            </a:pPr>
            <a:r>
              <a:rPr lang="en-NZ" dirty="0"/>
              <a:t>An entity is a collection of named properties and their values, similar to a row-</a:t>
            </a:r>
            <a:r>
              <a:rPr lang="en-NZ" baseline="0" dirty="0"/>
              <a:t> not an RDBMS though</a:t>
            </a:r>
            <a:endParaRPr lang="en-NZ" dirty="0"/>
          </a:p>
          <a:p>
            <a:pPr marL="171450" indent="-171450">
              <a:buFont typeface="Arial" pitchFamily="34" charset="0"/>
              <a:buChar char="•"/>
            </a:pPr>
            <a:r>
              <a:rPr lang="en-NZ" dirty="0"/>
              <a:t>Tables are partitioned to support load balancing across storage nodes. </a:t>
            </a:r>
          </a:p>
          <a:p>
            <a:pPr marL="171450" indent="-171450">
              <a:buFont typeface="Arial" pitchFamily="34" charset="0"/>
              <a:buChar char="•"/>
            </a:pPr>
            <a:r>
              <a:rPr lang="en-NZ" dirty="0"/>
              <a:t>Each table has as its first property a partition key that specifies the partition an entity belongs to. </a:t>
            </a:r>
          </a:p>
          <a:p>
            <a:pPr marL="171450" indent="-171450">
              <a:buFont typeface="Arial" pitchFamily="34" charset="0"/>
              <a:buChar char="•"/>
            </a:pPr>
            <a:r>
              <a:rPr lang="en-NZ" dirty="0"/>
              <a:t>The second property is a row key that identifies an entity within a given partition. </a:t>
            </a:r>
          </a:p>
          <a:p>
            <a:pPr marL="171450" indent="-171450">
              <a:buFont typeface="Arial" pitchFamily="34" charset="0"/>
              <a:buChar char="•"/>
            </a:pPr>
            <a:r>
              <a:rPr lang="en-NZ" dirty="0"/>
              <a:t>The combination of the partition key and the row key forms a primary key that identifies each entity uniquely within the table.</a:t>
            </a:r>
            <a:endParaRPr lang="en-US" b="1" dirty="0"/>
          </a:p>
          <a:p>
            <a:pPr marL="171450" indent="-171450">
              <a:buFont typeface="Arial" pitchFamily="34" charset="0"/>
              <a:buChar char="•"/>
            </a:pPr>
            <a:r>
              <a:rPr lang="en-NZ" dirty="0"/>
              <a:t>The Table service does not enforce any schema. </a:t>
            </a:r>
          </a:p>
          <a:p>
            <a:pPr marL="171450" indent="-171450">
              <a:buFont typeface="Arial" pitchFamily="34" charset="0"/>
              <a:buChar char="•"/>
            </a:pPr>
            <a:r>
              <a:rPr lang="en-NZ" dirty="0"/>
              <a:t>A developer may choose to implement and enforce a schema on the client side</a:t>
            </a:r>
            <a:endParaRPr lang="en-US" baseline="0" dirty="0"/>
          </a:p>
          <a:p>
            <a:pPr marL="0" indent="0">
              <a:buFont typeface="Arial" pitchFamily="34" charset="0"/>
              <a:buNone/>
            </a:pPr>
            <a:endParaRPr lang="en-US" baseline="0" dirty="0"/>
          </a:p>
          <a:p>
            <a:pPr marL="0" indent="0">
              <a:buFont typeface="Arial" pitchFamily="34" charset="0"/>
              <a:buNone/>
            </a:pPr>
            <a:r>
              <a:rPr lang="en-US" b="1" baseline="0" dirty="0"/>
              <a:t>Notes</a:t>
            </a:r>
          </a:p>
          <a:p>
            <a:r>
              <a:rPr lang="en-US" dirty="0"/>
              <a:t>http://msdn.microsoft.com/en-us/library/dd573356.aspx</a:t>
            </a:r>
          </a:p>
          <a:p>
            <a:r>
              <a:rPr lang="en-US" dirty="0"/>
              <a:t>http://msdn.microsoft.com/en-us/library/dd179338.aspx</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18</a:t>
            </a:fld>
            <a:endParaRPr lang="en-US" dirty="0"/>
          </a:p>
        </p:txBody>
      </p:sp>
    </p:spTree>
    <p:extLst>
      <p:ext uri="{BB962C8B-B14F-4D97-AF65-F5344CB8AC3E}">
        <p14:creationId xmlns:p14="http://schemas.microsoft.com/office/powerpoint/2010/main" val="39251705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a:t>Slide Objectives</a:t>
            </a:r>
          </a:p>
          <a:p>
            <a:pPr marL="171450" indent="-171450">
              <a:buFont typeface="Arial" pitchFamily="34" charset="0"/>
              <a:buChar char="•"/>
            </a:pPr>
            <a:r>
              <a:rPr lang="en-US" b="0" dirty="0"/>
              <a:t>Understand Tables and Entities</a:t>
            </a:r>
          </a:p>
          <a:p>
            <a:endParaRPr lang="en-US" dirty="0"/>
          </a:p>
          <a:p>
            <a:r>
              <a:rPr lang="en-US" b="1" dirty="0"/>
              <a:t>Speaker Notes</a:t>
            </a:r>
          </a:p>
          <a:p>
            <a:pPr marL="171450" indent="-171450">
              <a:buFont typeface="Arial" pitchFamily="34" charset="0"/>
              <a:buChar char="•"/>
            </a:pPr>
            <a:r>
              <a:rPr lang="en-NZ" dirty="0"/>
              <a:t>Tables store data as entities. </a:t>
            </a:r>
          </a:p>
          <a:p>
            <a:pPr marL="171450" indent="-171450">
              <a:buFont typeface="Arial" pitchFamily="34" charset="0"/>
              <a:buChar char="•"/>
            </a:pPr>
            <a:r>
              <a:rPr lang="en-NZ" dirty="0"/>
              <a:t>An entity is a collection of named properties and their values, similar to a row-</a:t>
            </a:r>
            <a:r>
              <a:rPr lang="en-NZ" baseline="0" dirty="0"/>
              <a:t> not an RDBMS though</a:t>
            </a:r>
            <a:endParaRPr lang="en-NZ" dirty="0"/>
          </a:p>
          <a:p>
            <a:pPr marL="171450" indent="-171450">
              <a:buFont typeface="Arial" pitchFamily="34" charset="0"/>
              <a:buChar char="•"/>
            </a:pPr>
            <a:r>
              <a:rPr lang="en-NZ" dirty="0"/>
              <a:t>Tables are partitioned to support load balancing across storage nodes. </a:t>
            </a:r>
          </a:p>
          <a:p>
            <a:pPr marL="171450" indent="-171450">
              <a:buFont typeface="Arial" pitchFamily="34" charset="0"/>
              <a:buChar char="•"/>
            </a:pPr>
            <a:r>
              <a:rPr lang="en-NZ" dirty="0"/>
              <a:t>Each table has as its first property a partition key that specifies the partition an entity belongs to. </a:t>
            </a:r>
          </a:p>
          <a:p>
            <a:pPr marL="171450" indent="-171450">
              <a:buFont typeface="Arial" pitchFamily="34" charset="0"/>
              <a:buChar char="•"/>
            </a:pPr>
            <a:r>
              <a:rPr lang="en-NZ" dirty="0"/>
              <a:t>The second property is a row key that identifies an entity within a given partition. </a:t>
            </a:r>
          </a:p>
          <a:p>
            <a:pPr marL="171450" indent="-171450">
              <a:buFont typeface="Arial" pitchFamily="34" charset="0"/>
              <a:buChar char="•"/>
            </a:pPr>
            <a:r>
              <a:rPr lang="en-NZ" dirty="0"/>
              <a:t>The combination of the partition key and the row key forms a primary key that identifies each entity uniquely within the table.</a:t>
            </a:r>
            <a:endParaRPr lang="en-US" b="1" dirty="0"/>
          </a:p>
          <a:p>
            <a:pPr marL="171450" indent="-171450">
              <a:buFont typeface="Arial" pitchFamily="34" charset="0"/>
              <a:buChar char="•"/>
            </a:pPr>
            <a:r>
              <a:rPr lang="en-NZ" dirty="0"/>
              <a:t>The Table service does not enforce any schema. </a:t>
            </a:r>
          </a:p>
          <a:p>
            <a:pPr marL="171450" indent="-171450">
              <a:buFont typeface="Arial" pitchFamily="34" charset="0"/>
              <a:buChar char="•"/>
            </a:pPr>
            <a:r>
              <a:rPr lang="en-NZ" dirty="0"/>
              <a:t>A developer may choose to implement and enforce a schema on the client side</a:t>
            </a:r>
            <a:endParaRPr lang="en-US" baseline="0" dirty="0"/>
          </a:p>
          <a:p>
            <a:pPr marL="0" indent="0">
              <a:buFont typeface="Arial" pitchFamily="34" charset="0"/>
              <a:buNone/>
            </a:pPr>
            <a:endParaRPr lang="en-US" baseline="0" dirty="0"/>
          </a:p>
          <a:p>
            <a:pPr marL="0" indent="0">
              <a:buFont typeface="Arial" pitchFamily="34" charset="0"/>
              <a:buNone/>
            </a:pPr>
            <a:r>
              <a:rPr lang="en-US" b="1" baseline="0" dirty="0"/>
              <a:t>Notes</a:t>
            </a:r>
          </a:p>
          <a:p>
            <a:r>
              <a:rPr lang="en-US" dirty="0"/>
              <a:t>http://msdn.microsoft.com/en-us/library/dd573356.aspx</a:t>
            </a:r>
          </a:p>
          <a:p>
            <a:r>
              <a:rPr lang="en-US" dirty="0"/>
              <a:t>http://msdn.microsoft.com/en-us/library/dd179338.aspx</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19</a:t>
            </a:fld>
            <a:endParaRPr lang="en-US" dirty="0"/>
          </a:p>
        </p:txBody>
      </p:sp>
    </p:spTree>
    <p:extLst>
      <p:ext uri="{BB962C8B-B14F-4D97-AF65-F5344CB8AC3E}">
        <p14:creationId xmlns:p14="http://schemas.microsoft.com/office/powerpoint/2010/main" val="32812914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a:t>Slide Objectives</a:t>
            </a:r>
          </a:p>
          <a:p>
            <a:pPr marL="171450" indent="-171450">
              <a:buFont typeface="Arial" pitchFamily="34" charset="0"/>
              <a:buChar char="•"/>
            </a:pPr>
            <a:r>
              <a:rPr lang="en-US" b="0" dirty="0"/>
              <a:t>Understand The Partition Key</a:t>
            </a:r>
          </a:p>
          <a:p>
            <a:br>
              <a:rPr lang="en-US" dirty="0"/>
            </a:br>
            <a:endParaRPr lang="en-US" dirty="0"/>
          </a:p>
          <a:p>
            <a:r>
              <a:rPr lang="en-US" b="1" dirty="0"/>
              <a:t>Speaker Notes</a:t>
            </a:r>
          </a:p>
          <a:p>
            <a:pPr marL="171450" indent="-171450">
              <a:buFont typeface="Arial" pitchFamily="34" charset="0"/>
              <a:buChar char="•"/>
            </a:pPr>
            <a:r>
              <a:rPr lang="en-NZ" dirty="0"/>
              <a:t>Tables are partitioned to support load balancing across storage nodes. </a:t>
            </a:r>
          </a:p>
          <a:p>
            <a:pPr marL="171450" indent="-171450">
              <a:buFont typeface="Arial" pitchFamily="34" charset="0"/>
              <a:buChar char="•"/>
            </a:pPr>
            <a:r>
              <a:rPr lang="en-NZ" dirty="0"/>
              <a:t>A table's entities are organized by partition. </a:t>
            </a:r>
          </a:p>
          <a:p>
            <a:pPr marL="171450" indent="-171450">
              <a:buFont typeface="Arial" pitchFamily="34" charset="0"/>
              <a:buChar char="•"/>
            </a:pPr>
            <a:r>
              <a:rPr lang="en-NZ" dirty="0"/>
              <a:t>A partition is a consecutive range of entities possessing the same partition key value. </a:t>
            </a:r>
          </a:p>
          <a:p>
            <a:pPr marL="171450" indent="-171450">
              <a:buFont typeface="Arial" pitchFamily="34" charset="0"/>
              <a:buChar char="•"/>
            </a:pPr>
            <a:r>
              <a:rPr lang="en-NZ" dirty="0"/>
              <a:t>The partition key is a unique identifier for the partition within a given table, specified by the </a:t>
            </a:r>
            <a:r>
              <a:rPr lang="en-NZ" b="1" dirty="0"/>
              <a:t>PartitionKey</a:t>
            </a:r>
            <a:r>
              <a:rPr lang="en-NZ" dirty="0"/>
              <a:t> property. </a:t>
            </a:r>
          </a:p>
          <a:p>
            <a:pPr marL="628650" lvl="1" indent="-171450">
              <a:buFont typeface="Arial" pitchFamily="34" charset="0"/>
              <a:buChar char="•"/>
            </a:pPr>
            <a:r>
              <a:rPr lang="en-NZ" dirty="0"/>
              <a:t>The partition key forms the first part of an entity's unique identifier within the table.</a:t>
            </a:r>
            <a:endParaRPr lang="en-US" b="1" dirty="0"/>
          </a:p>
          <a:p>
            <a:pPr marL="628650" lvl="1" indent="-171450">
              <a:buFont typeface="Arial" pitchFamily="34" charset="0"/>
              <a:buChar char="•"/>
            </a:pPr>
            <a:r>
              <a:rPr lang="en-NZ" dirty="0"/>
              <a:t>The partition key may be a string value up to 1 KB in size.</a:t>
            </a:r>
          </a:p>
          <a:p>
            <a:pPr marL="171450" indent="-171450">
              <a:buFont typeface="Arial" pitchFamily="34" charset="0"/>
              <a:buChar char="•"/>
            </a:pPr>
            <a:r>
              <a:rPr lang="en-NZ" dirty="0"/>
              <a:t>You must include the </a:t>
            </a:r>
            <a:r>
              <a:rPr lang="en-NZ" b="1" dirty="0"/>
              <a:t>PartitionKey</a:t>
            </a:r>
            <a:r>
              <a:rPr lang="en-NZ" dirty="0"/>
              <a:t> property in every insert, update, and delete operation.</a:t>
            </a:r>
            <a:endParaRPr lang="en-US" baseline="0" dirty="0"/>
          </a:p>
          <a:p>
            <a:pPr marL="0" indent="0">
              <a:buFont typeface="Arial" pitchFamily="34" charset="0"/>
              <a:buNone/>
            </a:pPr>
            <a:br>
              <a:rPr lang="en-US" baseline="0" dirty="0"/>
            </a:br>
            <a:endParaRPr lang="en-US" baseline="0" dirty="0"/>
          </a:p>
          <a:p>
            <a:pPr marL="0" indent="0">
              <a:buFont typeface="Arial" pitchFamily="34" charset="0"/>
              <a:buNone/>
            </a:pPr>
            <a:r>
              <a:rPr lang="en-US" b="1" baseline="0" dirty="0"/>
              <a:t>Notes</a:t>
            </a:r>
          </a:p>
          <a:p>
            <a:r>
              <a:rPr lang="en-US" dirty="0"/>
              <a:t>http://msdn.microsoft.com/en-us/library/dd573356.aspx</a:t>
            </a:r>
          </a:p>
          <a:p>
            <a:r>
              <a:rPr lang="en-US" dirty="0"/>
              <a:t>http://blogs.msdn.com/b/windowsazurestorage/archive/2010/05/07/understanding-the-scalability-availability-durability-and-billing-of-windows-azure-storage.aspx </a:t>
            </a:r>
          </a:p>
          <a:p>
            <a:r>
              <a:rPr lang="en-US" dirty="0"/>
              <a:t>http://blogs.msdn.com/b/windowsazurestorage/archive/2010/05/10/windows-azure-storage-abstractions-and-their-scalability-targets.aspx</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20</a:t>
            </a:fld>
            <a:endParaRPr lang="en-US" dirty="0"/>
          </a:p>
        </p:txBody>
      </p:sp>
    </p:spTree>
    <p:extLst>
      <p:ext uri="{BB962C8B-B14F-4D97-AF65-F5344CB8AC3E}">
        <p14:creationId xmlns:p14="http://schemas.microsoft.com/office/powerpoint/2010/main" val="20559406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a:t>Slide Objectives</a:t>
            </a:r>
          </a:p>
          <a:p>
            <a:pPr marL="171450" indent="-171450">
              <a:buFont typeface="Arial" pitchFamily="34" charset="0"/>
              <a:buChar char="•"/>
            </a:pPr>
            <a:r>
              <a:rPr lang="en-US" b="0" dirty="0"/>
              <a:t>Understand The Partition Key</a:t>
            </a:r>
          </a:p>
          <a:p>
            <a:br>
              <a:rPr lang="en-US" dirty="0">
                <a:latin typeface="Calibri"/>
              </a:rPr>
            </a:br>
            <a:endParaRPr lang="en-US" dirty="0">
              <a:latin typeface="Calibri"/>
            </a:endParaRPr>
          </a:p>
          <a:p>
            <a:r>
              <a:rPr lang="en-US" b="1" dirty="0"/>
              <a:t>Speaker Notes</a:t>
            </a:r>
          </a:p>
          <a:p>
            <a:pPr marL="171450" indent="-171450">
              <a:buFont typeface="Arial" pitchFamily="34" charset="0"/>
              <a:buChar char="•"/>
            </a:pPr>
            <a:r>
              <a:rPr lang="en-NZ" dirty="0"/>
              <a:t>Tables are partitioned to support load balancing across storage nodes. </a:t>
            </a:r>
          </a:p>
          <a:p>
            <a:pPr marL="171450" indent="-171450">
              <a:buFont typeface="Arial" pitchFamily="34" charset="0"/>
              <a:buChar char="•"/>
            </a:pPr>
            <a:r>
              <a:rPr lang="en-NZ" dirty="0"/>
              <a:t>A table's entities are organized by partition. </a:t>
            </a:r>
          </a:p>
          <a:p>
            <a:pPr marL="171450" indent="-171450">
              <a:buFont typeface="Arial" pitchFamily="34" charset="0"/>
              <a:buChar char="•"/>
            </a:pPr>
            <a:r>
              <a:rPr lang="en-NZ" dirty="0"/>
              <a:t>A partition is a consecutive range of entities possessing the same partition key value. </a:t>
            </a:r>
          </a:p>
          <a:p>
            <a:pPr marL="171450" indent="-171450">
              <a:buFont typeface="Arial" pitchFamily="34" charset="0"/>
              <a:buChar char="•"/>
            </a:pPr>
            <a:r>
              <a:rPr lang="en-NZ" dirty="0"/>
              <a:t>The partition key is a unique identifier for the partition within a given table, specified by the </a:t>
            </a:r>
            <a:r>
              <a:rPr lang="en-NZ" b="1" dirty="0"/>
              <a:t>PartitionKey</a:t>
            </a:r>
            <a:r>
              <a:rPr lang="en-NZ" dirty="0"/>
              <a:t> property. </a:t>
            </a:r>
          </a:p>
          <a:p>
            <a:pPr marL="628650" lvl="1" indent="-171450">
              <a:buFont typeface="Arial" pitchFamily="34" charset="0"/>
              <a:buChar char="•"/>
            </a:pPr>
            <a:r>
              <a:rPr lang="en-NZ" dirty="0"/>
              <a:t>The partition key forms the first part of an entity's unique identifier within the table.</a:t>
            </a:r>
            <a:endParaRPr lang="en-US" b="1" dirty="0"/>
          </a:p>
          <a:p>
            <a:pPr marL="628650" lvl="1" indent="-171450">
              <a:buFont typeface="Arial" pitchFamily="34" charset="0"/>
              <a:buChar char="•"/>
            </a:pPr>
            <a:r>
              <a:rPr lang="en-NZ" dirty="0"/>
              <a:t>The partition key may be a string value up to 1 KB in size.</a:t>
            </a:r>
          </a:p>
          <a:p>
            <a:pPr marL="171450" indent="-171450">
              <a:buFont typeface="Arial" pitchFamily="34" charset="0"/>
              <a:buChar char="•"/>
            </a:pPr>
            <a:r>
              <a:rPr lang="en-NZ" dirty="0"/>
              <a:t>You must include the </a:t>
            </a:r>
            <a:r>
              <a:rPr lang="en-NZ" b="1" dirty="0"/>
              <a:t>PartitionKey</a:t>
            </a:r>
            <a:r>
              <a:rPr lang="en-NZ" dirty="0"/>
              <a:t> property in every insert, update, and delete operation.</a:t>
            </a:r>
            <a:endParaRPr lang="en-US" baseline="0" dirty="0"/>
          </a:p>
          <a:p>
            <a:pPr marL="0" indent="0">
              <a:buFont typeface="Arial" pitchFamily="34" charset="0"/>
              <a:buNone/>
            </a:pPr>
            <a:br>
              <a:rPr lang="en-US" baseline="0" dirty="0">
                <a:latin typeface="Calibri"/>
              </a:rPr>
            </a:br>
            <a:endParaRPr lang="en-US" baseline="0" dirty="0">
              <a:latin typeface="Calibri"/>
            </a:endParaRPr>
          </a:p>
          <a:p>
            <a:pPr marL="0" indent="0">
              <a:buFont typeface="Arial" pitchFamily="34" charset="0"/>
              <a:buNone/>
            </a:pPr>
            <a:r>
              <a:rPr lang="en-US" b="1" baseline="0" dirty="0"/>
              <a:t>Notes</a:t>
            </a:r>
          </a:p>
          <a:p>
            <a:r>
              <a:rPr lang="en-US" dirty="0"/>
              <a:t>http://msdn.microsoft.com/en-us/library/dd573356.aspx</a:t>
            </a:r>
          </a:p>
          <a:p>
            <a:r>
              <a:rPr lang="en-US" dirty="0"/>
              <a:t>http://blogs.msdn.com/b/windowsazurestorage/archive/2010/05/07/understanding-the-scalability-availability-durability-and-billing-of-windows-azure-storage.aspx </a:t>
            </a:r>
          </a:p>
          <a:p>
            <a:r>
              <a:rPr lang="en-US" dirty="0"/>
              <a:t>http://blogs.msdn.com/b/windowsazurestorage/archive/2010/05/10/windows-azure-storage-abstractions-and-their-scalability-targets.aspx</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21</a:t>
            </a:fld>
            <a:endParaRPr lang="en-US" dirty="0"/>
          </a:p>
        </p:txBody>
      </p:sp>
    </p:spTree>
    <p:extLst>
      <p:ext uri="{BB962C8B-B14F-4D97-AF65-F5344CB8AC3E}">
        <p14:creationId xmlns:p14="http://schemas.microsoft.com/office/powerpoint/2010/main" val="9140512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a:t>Slide Objectives</a:t>
            </a:r>
          </a:p>
          <a:p>
            <a:pPr marL="171450" indent="-171450">
              <a:buFont typeface="Arial" pitchFamily="34" charset="0"/>
              <a:buChar char="•"/>
            </a:pPr>
            <a:r>
              <a:rPr lang="en-US" b="0" dirty="0"/>
              <a:t>Understand The Partition Key</a:t>
            </a:r>
          </a:p>
          <a:p>
            <a:br>
              <a:rPr lang="en-US" dirty="0">
                <a:latin typeface="Calibri"/>
              </a:rPr>
            </a:br>
            <a:endParaRPr lang="en-US" dirty="0">
              <a:latin typeface="Calibri"/>
            </a:endParaRPr>
          </a:p>
          <a:p>
            <a:r>
              <a:rPr lang="en-US" b="1" dirty="0"/>
              <a:t>Speaker Notes</a:t>
            </a:r>
          </a:p>
          <a:p>
            <a:pPr marL="171450" indent="-171450">
              <a:buFont typeface="Arial" pitchFamily="34" charset="0"/>
              <a:buChar char="•"/>
            </a:pPr>
            <a:r>
              <a:rPr lang="en-NZ" dirty="0"/>
              <a:t>Tables are partitioned to support load balancing across storage nodes. </a:t>
            </a:r>
          </a:p>
          <a:p>
            <a:pPr marL="171450" indent="-171450">
              <a:buFont typeface="Arial" pitchFamily="34" charset="0"/>
              <a:buChar char="•"/>
            </a:pPr>
            <a:r>
              <a:rPr lang="en-NZ" dirty="0"/>
              <a:t>A table's entities are organized by partition. </a:t>
            </a:r>
          </a:p>
          <a:p>
            <a:pPr marL="171450" indent="-171450">
              <a:buFont typeface="Arial" pitchFamily="34" charset="0"/>
              <a:buChar char="•"/>
            </a:pPr>
            <a:r>
              <a:rPr lang="en-NZ" dirty="0"/>
              <a:t>A partition is a consecutive range of entities possessing the same partition key value. </a:t>
            </a:r>
          </a:p>
          <a:p>
            <a:pPr marL="171450" indent="-171450">
              <a:buFont typeface="Arial" pitchFamily="34" charset="0"/>
              <a:buChar char="•"/>
            </a:pPr>
            <a:r>
              <a:rPr lang="en-NZ" dirty="0"/>
              <a:t>The partition key is a unique identifier for the partition within a given table, specified by the </a:t>
            </a:r>
            <a:r>
              <a:rPr lang="en-NZ" b="1" dirty="0"/>
              <a:t>PartitionKey</a:t>
            </a:r>
            <a:r>
              <a:rPr lang="en-NZ" dirty="0"/>
              <a:t> property. </a:t>
            </a:r>
          </a:p>
          <a:p>
            <a:pPr marL="628650" lvl="1" indent="-171450">
              <a:buFont typeface="Arial" pitchFamily="34" charset="0"/>
              <a:buChar char="•"/>
            </a:pPr>
            <a:r>
              <a:rPr lang="en-NZ" dirty="0"/>
              <a:t>The partition key forms the first part of an entity's unique identifier within the table.</a:t>
            </a:r>
            <a:endParaRPr lang="en-US" b="1" dirty="0"/>
          </a:p>
          <a:p>
            <a:pPr marL="628650" lvl="1" indent="-171450">
              <a:buFont typeface="Arial" pitchFamily="34" charset="0"/>
              <a:buChar char="•"/>
            </a:pPr>
            <a:r>
              <a:rPr lang="en-NZ" dirty="0"/>
              <a:t>The partition key may be a string value up to 1 KB in size.</a:t>
            </a:r>
          </a:p>
          <a:p>
            <a:pPr marL="171450" indent="-171450">
              <a:buFont typeface="Arial" pitchFamily="34" charset="0"/>
              <a:buChar char="•"/>
            </a:pPr>
            <a:r>
              <a:rPr lang="en-NZ" dirty="0"/>
              <a:t>You must include the </a:t>
            </a:r>
            <a:r>
              <a:rPr lang="en-NZ" b="1" dirty="0"/>
              <a:t>PartitionKey</a:t>
            </a:r>
            <a:r>
              <a:rPr lang="en-NZ" dirty="0"/>
              <a:t> property in every insert, update, and delete operation.</a:t>
            </a:r>
            <a:endParaRPr lang="en-US" baseline="0" dirty="0"/>
          </a:p>
          <a:p>
            <a:pPr marL="0" indent="0">
              <a:buFont typeface="Arial" pitchFamily="34" charset="0"/>
              <a:buNone/>
            </a:pPr>
            <a:br>
              <a:rPr lang="en-US" baseline="0" dirty="0">
                <a:latin typeface="Calibri"/>
              </a:rPr>
            </a:br>
            <a:endParaRPr lang="en-US" baseline="0" dirty="0">
              <a:latin typeface="Calibri"/>
            </a:endParaRPr>
          </a:p>
          <a:p>
            <a:pPr marL="0" indent="0">
              <a:buFont typeface="Arial" pitchFamily="34" charset="0"/>
              <a:buNone/>
            </a:pPr>
            <a:r>
              <a:rPr lang="en-US" b="1" baseline="0" dirty="0"/>
              <a:t>Notes</a:t>
            </a:r>
          </a:p>
          <a:p>
            <a:r>
              <a:rPr lang="en-US" dirty="0"/>
              <a:t>http://msdn.microsoft.com/en-us/library/dd573356.aspx</a:t>
            </a:r>
          </a:p>
          <a:p>
            <a:r>
              <a:rPr lang="en-US" dirty="0"/>
              <a:t>http://blogs.msdn.com/b/windowsazurestorage/archive/2010/05/07/understanding-the-scalability-availability-durability-and-billing-of-windows-azure-storage.aspx </a:t>
            </a:r>
          </a:p>
          <a:p>
            <a:r>
              <a:rPr lang="en-US" dirty="0"/>
              <a:t>http://blogs.msdn.com/b/windowsazurestorage/archive/2010/05/10/windows-azure-storage-abstractions-and-their-scalability-targets.aspx</a:t>
            </a:r>
          </a:p>
          <a:p>
            <a:br>
              <a:rPr lang="en-US" dirty="0">
                <a:latin typeface="Calibri"/>
              </a:rPr>
            </a:br>
            <a:endParaRPr lang="en-US" dirty="0">
              <a:latin typeface="Calibri"/>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pPr/>
              <a:t>22</a:t>
            </a:fld>
            <a:endParaRPr lang="en-US" dirty="0"/>
          </a:p>
        </p:txBody>
      </p:sp>
    </p:spTree>
    <p:extLst>
      <p:ext uri="{BB962C8B-B14F-4D97-AF65-F5344CB8AC3E}">
        <p14:creationId xmlns:p14="http://schemas.microsoft.com/office/powerpoint/2010/main" val="19237836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a:t>Slide Objectives</a:t>
            </a:r>
          </a:p>
          <a:p>
            <a:pPr marL="171450" indent="-171450">
              <a:buFont typeface="Arial" pitchFamily="34" charset="0"/>
              <a:buChar char="•"/>
            </a:pPr>
            <a:r>
              <a:rPr lang="en-US" b="0" dirty="0"/>
              <a:t>Understand Tables</a:t>
            </a:r>
          </a:p>
          <a:p>
            <a:br>
              <a:rPr lang="en-US" dirty="0">
                <a:latin typeface="Calibri"/>
              </a:rPr>
            </a:br>
            <a:endParaRPr lang="en-US" dirty="0">
              <a:latin typeface="Calibri"/>
            </a:endParaRPr>
          </a:p>
          <a:p>
            <a:r>
              <a:rPr lang="en-US" b="1" dirty="0"/>
              <a:t>Speaker Notes</a:t>
            </a:r>
          </a:p>
          <a:p>
            <a:pPr marL="171450" indent="-171450">
              <a:buFont typeface="Arial" pitchFamily="34" charset="0"/>
              <a:buChar char="•"/>
            </a:pPr>
            <a:r>
              <a:rPr lang="en-NZ" dirty="0"/>
              <a:t>Within a storage account, a developer may create named tables. </a:t>
            </a:r>
            <a:endParaRPr lang="en-US" dirty="0"/>
          </a:p>
          <a:p>
            <a:pPr marL="171450" indent="-171450">
              <a:buFont typeface="Arial" pitchFamily="34" charset="0"/>
              <a:buChar char="•"/>
            </a:pPr>
            <a:r>
              <a:rPr lang="en-NZ" dirty="0"/>
              <a:t>Tables store data as entities. </a:t>
            </a:r>
            <a:endParaRPr lang="en-US" dirty="0"/>
          </a:p>
          <a:p>
            <a:pPr marL="171450" indent="-171450">
              <a:buFont typeface="Arial" pitchFamily="34" charset="0"/>
              <a:buChar char="•"/>
            </a:pPr>
            <a:r>
              <a:rPr lang="en-NZ" dirty="0"/>
              <a:t>An entity is a collection of named properties and their values, similar to a row. </a:t>
            </a:r>
            <a:endParaRPr lang="en-US" dirty="0"/>
          </a:p>
          <a:p>
            <a:pPr marL="171450" indent="-171450">
              <a:buFont typeface="Arial" pitchFamily="34" charset="0"/>
              <a:buChar char="•"/>
            </a:pPr>
            <a:r>
              <a:rPr lang="en-NZ" dirty="0"/>
              <a:t>Tables are partitioned to support load balancing across storage nodes. </a:t>
            </a:r>
          </a:p>
          <a:p>
            <a:pPr marL="171450" indent="-171450">
              <a:buFont typeface="Arial" pitchFamily="34" charset="0"/>
              <a:buChar char="•"/>
            </a:pPr>
            <a:r>
              <a:rPr lang="en-NZ" dirty="0"/>
              <a:t>Each table has as its first property a partition key that specifies the partition an entity belongs to. </a:t>
            </a:r>
          </a:p>
          <a:p>
            <a:pPr marL="171450" indent="-171450">
              <a:buFont typeface="Arial" pitchFamily="34" charset="0"/>
              <a:buChar char="•"/>
            </a:pPr>
            <a:r>
              <a:rPr lang="en-NZ" dirty="0"/>
              <a:t>The second property is a row key that identifies an entity within a given partition. </a:t>
            </a:r>
          </a:p>
          <a:p>
            <a:pPr marL="171450" indent="-171450">
              <a:buFont typeface="Arial" pitchFamily="34" charset="0"/>
              <a:buChar char="•"/>
            </a:pPr>
            <a:r>
              <a:rPr lang="en-NZ" dirty="0"/>
              <a:t>The combination of the partition key and the row key forms a primary key that identifies each entity uniquely within the table.</a:t>
            </a:r>
            <a:endParaRPr lang="en-US" b="1" dirty="0"/>
          </a:p>
          <a:p>
            <a:pPr marL="171450" indent="-171450">
              <a:buFont typeface="Arial" pitchFamily="34" charset="0"/>
              <a:buChar char="•"/>
            </a:pPr>
            <a:r>
              <a:rPr lang="en-NZ" dirty="0"/>
              <a:t>The Table service does not enforce any schema. </a:t>
            </a:r>
          </a:p>
          <a:p>
            <a:pPr marL="171450" indent="-171450">
              <a:buFont typeface="Arial" pitchFamily="34" charset="0"/>
              <a:buChar char="•"/>
            </a:pPr>
            <a:r>
              <a:rPr lang="en-NZ" dirty="0"/>
              <a:t>A developer may choose to implement and enforce a schema on the client side</a:t>
            </a:r>
            <a:endParaRPr lang="en-US" baseline="0" dirty="0"/>
          </a:p>
          <a:p>
            <a:pPr marL="0" indent="0">
              <a:buFont typeface="Arial" pitchFamily="34" charset="0"/>
              <a:buNone/>
            </a:pPr>
            <a:br>
              <a:rPr lang="en-US" baseline="0" dirty="0">
                <a:latin typeface="Calibri"/>
              </a:rPr>
            </a:br>
            <a:endParaRPr lang="en-US" baseline="0" dirty="0">
              <a:latin typeface="Calibri"/>
            </a:endParaRPr>
          </a:p>
          <a:p>
            <a:pPr marL="0" indent="0">
              <a:buFont typeface="Arial" pitchFamily="34" charset="0"/>
              <a:buNone/>
            </a:pPr>
            <a:r>
              <a:rPr lang="en-US" b="1" baseline="0" dirty="0"/>
              <a:t>Notes</a:t>
            </a:r>
          </a:p>
          <a:p>
            <a:r>
              <a:rPr lang="en-US" dirty="0"/>
              <a:t>http://msdn.microsoft.com/en-us/library/dd573356.aspx</a:t>
            </a:r>
          </a:p>
          <a:p>
            <a:br>
              <a:rPr lang="en-US" dirty="0">
                <a:latin typeface="Calibri"/>
              </a:rPr>
            </a:br>
            <a:endParaRPr lang="en-US" dirty="0">
              <a:latin typeface="Calibri"/>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pPr/>
              <a:t>23</a:t>
            </a:fld>
            <a:endParaRPr lang="en-US" dirty="0"/>
          </a:p>
        </p:txBody>
      </p:sp>
    </p:spTree>
    <p:extLst>
      <p:ext uri="{BB962C8B-B14F-4D97-AF65-F5344CB8AC3E}">
        <p14:creationId xmlns:p14="http://schemas.microsoft.com/office/powerpoint/2010/main" val="38998990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a:t>Slide Objective</a:t>
            </a:r>
          </a:p>
          <a:p>
            <a:r>
              <a:rPr lang="en-US" b="0" dirty="0"/>
              <a:t>Understand that there are two</a:t>
            </a:r>
            <a:r>
              <a:rPr lang="en-US" b="0" baseline="0" dirty="0"/>
              <a:t> </a:t>
            </a:r>
            <a:r>
              <a:rPr lang="en-US" b="0" dirty="0"/>
              <a:t>blob types</a:t>
            </a:r>
          </a:p>
          <a:p>
            <a:endParaRPr lang="en-US" b="0"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Tree>
    <p:extLst>
      <p:ext uri="{BB962C8B-B14F-4D97-AF65-F5344CB8AC3E}">
        <p14:creationId xmlns:p14="http://schemas.microsoft.com/office/powerpoint/2010/main" val="3920638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latin typeface="Calibri"/>
              </a:rPr>
              <a:t>First of all, the queue length directly reflects how well the backend processing nodes are catching up with the overall workload. </a:t>
            </a:r>
          </a:p>
          <a:p>
            <a:br>
              <a:rPr lang="en-US" noProof="0" dirty="0">
                <a:latin typeface="Calibri"/>
              </a:rPr>
            </a:br>
            <a:endParaRPr lang="en-US" noProof="0" dirty="0">
              <a:latin typeface="Calibri"/>
            </a:endParaRPr>
          </a:p>
          <a:p>
            <a:r>
              <a:rPr lang="en-US" noProof="0" dirty="0">
                <a:latin typeface="Calibri"/>
              </a:rPr>
              <a:t>Second, the use of queues decouples different parts of the application, making it easier to scale different parts of the application independently. </a:t>
            </a:r>
          </a:p>
          <a:p>
            <a:br>
              <a:rPr lang="en-US" noProof="0" dirty="0">
                <a:latin typeface="Calibri"/>
              </a:rPr>
            </a:br>
            <a:endParaRPr lang="en-US" noProof="0" dirty="0">
              <a:latin typeface="Calibri"/>
            </a:endParaRPr>
          </a:p>
          <a:p>
            <a:r>
              <a:rPr lang="en-US" noProof="0" dirty="0">
                <a:latin typeface="Calibri"/>
              </a:rPr>
              <a:t>Third, the use of queues allows the flexibility of efficient resource usage within an application, allowing the application to scale more efficiently.  That is, separate queues can be used for work items of different priorities and/or different weights, and separate pools of backend servers can process these different queues. </a:t>
            </a:r>
          </a:p>
          <a:p>
            <a:br>
              <a:rPr lang="en-US" noProof="0" dirty="0">
                <a:latin typeface="Calibri"/>
              </a:rPr>
            </a:br>
            <a:endParaRPr lang="en-US" noProof="0" dirty="0">
              <a:latin typeface="Calibri"/>
            </a:endParaRPr>
          </a:p>
          <a:p>
            <a:r>
              <a:rPr lang="en-US" noProof="0" dirty="0">
                <a:latin typeface="Calibri"/>
              </a:rPr>
              <a:t>Queues provide buffering to absorb traffic bursts and reduce the impact of individual component failures. </a:t>
            </a:r>
          </a:p>
          <a:p>
            <a:br>
              <a:rPr lang="en-US" noProof="0" dirty="0">
                <a:latin typeface="Calibri"/>
              </a:rPr>
            </a:br>
            <a:endParaRPr lang="en-US" noProof="0" dirty="0">
              <a:latin typeface="Calibri"/>
            </a:endParaRPr>
          </a:p>
        </p:txBody>
      </p:sp>
      <p:sp>
        <p:nvSpPr>
          <p:cNvPr id="4" name="Slide Number Placeholder 3"/>
          <p:cNvSpPr>
            <a:spLocks noGrp="1"/>
          </p:cNvSpPr>
          <p:nvPr>
            <p:ph type="sldNum" sz="quarter" idx="10"/>
          </p:nvPr>
        </p:nvSpPr>
        <p:spPr/>
        <p:txBody>
          <a:bodyPr/>
          <a:lstStyle/>
          <a:p>
            <a:fld id="{2C52CFDC-D2D5-4B9F-BA75-89F771E01AEB}" type="slidenum">
              <a:rPr lang="en-US" smtClean="0"/>
              <a:t>25</a:t>
            </a:fld>
            <a:endParaRPr lang="en-US"/>
          </a:p>
        </p:txBody>
      </p:sp>
    </p:spTree>
    <p:extLst>
      <p:ext uri="{BB962C8B-B14F-4D97-AF65-F5344CB8AC3E}">
        <p14:creationId xmlns:p14="http://schemas.microsoft.com/office/powerpoint/2010/main" val="1068298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C52CFDC-D2D5-4B9F-BA75-89F771E01AEB}" type="slidenum">
              <a:rPr lang="en-US" smtClean="0"/>
              <a:t>26</a:t>
            </a:fld>
            <a:endParaRPr lang="en-US"/>
          </a:p>
        </p:txBody>
      </p:sp>
    </p:spTree>
    <p:extLst>
      <p:ext uri="{BB962C8B-B14F-4D97-AF65-F5344CB8AC3E}">
        <p14:creationId xmlns:p14="http://schemas.microsoft.com/office/powerpoint/2010/main" val="5131404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C52CFDC-D2D5-4B9F-BA75-89F771E01AEB}" type="slidenum">
              <a:rPr lang="en-US" smtClean="0"/>
              <a:t>27</a:t>
            </a:fld>
            <a:endParaRPr lang="en-US"/>
          </a:p>
        </p:txBody>
      </p:sp>
    </p:spTree>
    <p:extLst>
      <p:ext uri="{BB962C8B-B14F-4D97-AF65-F5344CB8AC3E}">
        <p14:creationId xmlns:p14="http://schemas.microsoft.com/office/powerpoint/2010/main" val="189071413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noProof="0" dirty="0"/>
          </a:p>
        </p:txBody>
      </p:sp>
      <p:sp>
        <p:nvSpPr>
          <p:cNvPr id="4" name="Slide Number Placeholder 3"/>
          <p:cNvSpPr>
            <a:spLocks noGrp="1"/>
          </p:cNvSpPr>
          <p:nvPr>
            <p:ph type="sldNum" sz="quarter" idx="10"/>
          </p:nvPr>
        </p:nvSpPr>
        <p:spPr/>
        <p:txBody>
          <a:bodyPr/>
          <a:lstStyle/>
          <a:p>
            <a:fld id="{2C52CFDC-D2D5-4B9F-BA75-89F771E01AEB}" type="slidenum">
              <a:rPr lang="en-US" smtClean="0"/>
              <a:t>28</a:t>
            </a:fld>
            <a:endParaRPr lang="en-US"/>
          </a:p>
        </p:txBody>
      </p:sp>
    </p:spTree>
    <p:extLst>
      <p:ext uri="{BB962C8B-B14F-4D97-AF65-F5344CB8AC3E}">
        <p14:creationId xmlns:p14="http://schemas.microsoft.com/office/powerpoint/2010/main" val="354482429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a:effectLst/>
                <a:latin typeface="Segoe UI" panose="020B0502040204020203" pitchFamily="34" charset="0"/>
              </a:rPr>
              <a:t>Slide Objectives:</a:t>
            </a:r>
            <a:endParaRPr lang="en-US" dirty="0">
              <a:effectLst/>
            </a:endParaRPr>
          </a:p>
          <a:p>
            <a:pPr rtl="0"/>
            <a:r>
              <a:rPr lang="en-US" dirty="0">
                <a:effectLst/>
                <a:latin typeface="Segoe UI" panose="020B0502040204020203" pitchFamily="34" charset="0"/>
              </a:rPr>
              <a:t>Understand the overall</a:t>
            </a:r>
            <a:r>
              <a:rPr lang="en-US" baseline="0" dirty="0">
                <a:effectLst/>
                <a:latin typeface="Segoe UI" panose="020B0502040204020203" pitchFamily="34" charset="0"/>
              </a:rPr>
              <a:t> concepts and benefits of SQL Database</a:t>
            </a:r>
            <a:endParaRPr lang="en-US" dirty="0">
              <a:effectLst/>
            </a:endParaRPr>
          </a:p>
          <a:p>
            <a:pPr rtl="0"/>
            <a:r>
              <a:rPr lang="en-US" b="1" dirty="0">
                <a:effectLst/>
                <a:latin typeface="Segoe UI" panose="020B0502040204020203" pitchFamily="34" charset="0"/>
              </a:rPr>
              <a:t>Transition:</a:t>
            </a:r>
            <a:endParaRPr lang="en-US" dirty="0">
              <a:effectLst/>
            </a:endParaRPr>
          </a:p>
          <a:p>
            <a:pPr rtl="0"/>
            <a:r>
              <a:rPr lang="en-US" dirty="0">
                <a:effectLst/>
                <a:latin typeface="Segoe UI" panose="020B0502040204020203" pitchFamily="34" charset="0"/>
              </a:rPr>
              <a:t>Let’s clear up</a:t>
            </a:r>
            <a:r>
              <a:rPr lang="en-US" baseline="0" dirty="0">
                <a:effectLst/>
                <a:latin typeface="Segoe UI" panose="020B0502040204020203" pitchFamily="34" charset="0"/>
              </a:rPr>
              <a:t> any confusion and look at the basics of what SQL Database really is and some of its benefits. </a:t>
            </a:r>
            <a:endParaRPr lang="en-US" dirty="0">
              <a:effectLst/>
            </a:endParaRPr>
          </a:p>
          <a:p>
            <a:pPr rtl="0"/>
            <a:r>
              <a:rPr lang="en-US" b="1" dirty="0">
                <a:effectLst/>
                <a:latin typeface="Segoe UI" panose="020B0502040204020203" pitchFamily="34" charset="0"/>
              </a:rPr>
              <a:t>Speaking Points:</a:t>
            </a:r>
            <a:endParaRPr lang="en-US" dirty="0">
              <a:effectLst/>
            </a:endParaRPr>
          </a:p>
          <a:p>
            <a:pPr rtl="0"/>
            <a:r>
              <a:rPr lang="en-US" dirty="0">
                <a:effectLst/>
                <a:latin typeface="Segoe UI" panose="020B0502040204020203" pitchFamily="34" charset="0"/>
              </a:rPr>
              <a:t>The same great SQL Server database technology that you know, love, and use on-premises provided</a:t>
            </a:r>
            <a:r>
              <a:rPr lang="en-US" baseline="0" dirty="0">
                <a:effectLst/>
                <a:latin typeface="Segoe UI" panose="020B0502040204020203" pitchFamily="34" charset="0"/>
              </a:rPr>
              <a:t> as a service</a:t>
            </a:r>
            <a:endParaRPr lang="en-US" dirty="0">
              <a:effectLst/>
            </a:endParaRPr>
          </a:p>
          <a:p>
            <a:pPr rtl="0"/>
            <a:r>
              <a:rPr lang="en-US" dirty="0">
                <a:effectLst/>
                <a:latin typeface="Segoe UI" panose="020B0502040204020203" pitchFamily="34" charset="0"/>
              </a:rPr>
              <a:t>Enterprise-ready</a:t>
            </a:r>
            <a:r>
              <a:rPr lang="en-US" baseline="0" dirty="0">
                <a:effectLst/>
                <a:latin typeface="Segoe UI" panose="020B0502040204020203" pitchFamily="34" charset="0"/>
              </a:rPr>
              <a:t> </a:t>
            </a:r>
          </a:p>
          <a:p>
            <a:pPr rtl="0"/>
            <a:r>
              <a:rPr lang="en-US" baseline="0" dirty="0">
                <a:effectLst/>
                <a:latin typeface="Segoe UI" panose="020B0502040204020203" pitchFamily="34" charset="0"/>
              </a:rPr>
              <a:t>Automatic support for High-Availability</a:t>
            </a:r>
          </a:p>
          <a:p>
            <a:pPr rtl="0"/>
            <a:r>
              <a:rPr lang="en-US" baseline="0" dirty="0">
                <a:effectLst/>
                <a:latin typeface="Segoe UI" panose="020B0502040204020203" pitchFamily="34" charset="0"/>
              </a:rPr>
              <a:t>Designed to scale on-demand to provide the same great elasticity</a:t>
            </a:r>
            <a:endParaRPr lang="en-US" dirty="0">
              <a:effectLst/>
            </a:endParaRPr>
          </a:p>
          <a:p>
            <a:pPr rtl="0"/>
            <a:r>
              <a:rPr lang="en-US" b="1" dirty="0">
                <a:effectLst/>
                <a:latin typeface="Segoe UI" panose="020B0502040204020203" pitchFamily="34" charset="0"/>
              </a:rPr>
              <a:t>Notes:</a:t>
            </a:r>
            <a:endParaRPr lang="en-US" dirty="0">
              <a:effectLst/>
            </a:endParaRPr>
          </a:p>
          <a:p>
            <a:pPr rtl="0"/>
            <a:r>
              <a:rPr lang="en-US" dirty="0">
                <a:effectLst/>
                <a:latin typeface="Segoe UI" panose="020B0502040204020203" pitchFamily="34" charset="0"/>
              </a:rPr>
              <a:t>High-availability – 3 copies of the database free for the cost of the one database. Always</a:t>
            </a:r>
            <a:r>
              <a:rPr lang="en-US" baseline="0" dirty="0">
                <a:effectLst/>
                <a:latin typeface="Segoe UI" panose="020B0502040204020203" pitchFamily="34" charset="0"/>
              </a:rPr>
              <a:t> in sync. The cost to do this on-premises isn’t cheap. This is </a:t>
            </a:r>
            <a:r>
              <a:rPr lang="en-US" b="1" baseline="0" dirty="0">
                <a:effectLst/>
                <a:latin typeface="Segoe UI" panose="020B0502040204020203" pitchFamily="34" charset="0"/>
              </a:rPr>
              <a:t>FREE</a:t>
            </a:r>
            <a:r>
              <a:rPr lang="en-US" baseline="0" dirty="0">
                <a:effectLst/>
                <a:latin typeface="Segoe UI" panose="020B0502040204020203" pitchFamily="34" charset="0"/>
              </a:rPr>
              <a:t> in SQL Database.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83</a:t>
            </a:fld>
            <a:endParaRPr lang="en-US" dirty="0"/>
          </a:p>
        </p:txBody>
      </p:sp>
    </p:spTree>
    <p:extLst>
      <p:ext uri="{BB962C8B-B14F-4D97-AF65-F5344CB8AC3E}">
        <p14:creationId xmlns:p14="http://schemas.microsoft.com/office/powerpoint/2010/main" val="213094872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a:effectLst/>
                <a:latin typeface="Segoe UI" panose="020B0502040204020203" pitchFamily="34" charset="0"/>
              </a:rPr>
              <a:t>Slide Objectives:</a:t>
            </a:r>
            <a:endParaRPr lang="en-US" dirty="0">
              <a:effectLst/>
            </a:endParaRPr>
          </a:p>
          <a:p>
            <a:pPr rtl="0"/>
            <a:r>
              <a:rPr lang="en-US" dirty="0">
                <a:effectLst/>
                <a:latin typeface="Segoe UI" panose="020B0502040204020203" pitchFamily="34" charset="0"/>
              </a:rPr>
              <a:t>Understand that</a:t>
            </a:r>
            <a:r>
              <a:rPr lang="en-US" baseline="0" dirty="0">
                <a:effectLst/>
                <a:latin typeface="Segoe UI" panose="020B0502040204020203" pitchFamily="34" charset="0"/>
              </a:rPr>
              <a:t> while there are physical SQL Server boxes behind the scenes, when connecting to SQL Database, you are not connecting to a physical server, but to a TDS endpoint.</a:t>
            </a:r>
            <a:endParaRPr lang="en-US" dirty="0">
              <a:effectLst/>
            </a:endParaRPr>
          </a:p>
          <a:p>
            <a:pPr rtl="0"/>
            <a:r>
              <a:rPr lang="en-US" b="1" dirty="0">
                <a:effectLst/>
                <a:latin typeface="Segoe UI" panose="020B0502040204020203" pitchFamily="34" charset="0"/>
              </a:rPr>
              <a:t>Transition:</a:t>
            </a:r>
            <a:endParaRPr lang="en-US" dirty="0">
              <a:effectLst/>
            </a:endParaRPr>
          </a:p>
          <a:p>
            <a:pPr rtl="0"/>
            <a:r>
              <a:rPr lang="en-US" dirty="0">
                <a:effectLst/>
                <a:latin typeface="Segoe UI" panose="020B0502040204020203" pitchFamily="34" charset="0"/>
              </a:rPr>
              <a:t>The key to understanding SQL Database</a:t>
            </a:r>
            <a:r>
              <a:rPr lang="en-US" baseline="0" dirty="0">
                <a:effectLst/>
                <a:latin typeface="Segoe UI" panose="020B0502040204020203" pitchFamily="34" charset="0"/>
              </a:rPr>
              <a:t> is understanding while SQL Database is SQL Server, we do not interact with them in the same physical manner. </a:t>
            </a:r>
            <a:endParaRPr lang="en-US" dirty="0">
              <a:effectLst/>
            </a:endParaRPr>
          </a:p>
          <a:p>
            <a:pPr rtl="0"/>
            <a:r>
              <a:rPr lang="en-US" b="1" dirty="0">
                <a:effectLst/>
                <a:latin typeface="Segoe UI" panose="020B0502040204020203" pitchFamily="34" charset="0"/>
              </a:rPr>
              <a:t>Speaking Points:</a:t>
            </a:r>
            <a:endParaRPr lang="en-US" dirty="0">
              <a:effectLst/>
            </a:endParaRPr>
          </a:p>
          <a:p>
            <a:pPr rtl="0"/>
            <a:r>
              <a:rPr lang="en-US" dirty="0">
                <a:effectLst/>
                <a:latin typeface="Segoe UI" panose="020B0502040204020203" pitchFamily="34" charset="0"/>
              </a:rPr>
              <a:t>In an on-premises</a:t>
            </a:r>
            <a:r>
              <a:rPr lang="en-US" baseline="0" dirty="0">
                <a:effectLst/>
                <a:latin typeface="Segoe UI" panose="020B0502040204020203" pitchFamily="34" charset="0"/>
              </a:rPr>
              <a:t> environment, we typically have physical access to the actual </a:t>
            </a:r>
            <a:r>
              <a:rPr lang="en-US" dirty="0">
                <a:effectLst/>
                <a:latin typeface="Segoe UI" panose="020B0502040204020203" pitchFamily="34" charset="0"/>
              </a:rPr>
              <a:t>SQL Server </a:t>
            </a:r>
            <a:r>
              <a:rPr lang="en-US" dirty="0" err="1">
                <a:effectLst/>
                <a:latin typeface="Segoe UI" panose="020B0502040204020203" pitchFamily="34" charset="0"/>
              </a:rPr>
              <a:t>server</a:t>
            </a:r>
            <a:r>
              <a:rPr lang="en-US" dirty="0">
                <a:effectLst/>
                <a:latin typeface="Segoe UI" panose="020B0502040204020203" pitchFamily="34" charset="0"/>
              </a:rPr>
              <a:t>.</a:t>
            </a:r>
            <a:endParaRPr lang="en-US" dirty="0">
              <a:effectLst/>
            </a:endParaRPr>
          </a:p>
          <a:p>
            <a:pPr rtl="0"/>
            <a:r>
              <a:rPr lang="en-US" dirty="0">
                <a:effectLst/>
                <a:latin typeface="Segoe UI" panose="020B0502040204020203" pitchFamily="34" charset="0"/>
              </a:rPr>
              <a:t>In</a:t>
            </a:r>
            <a:r>
              <a:rPr lang="en-US" baseline="0" dirty="0">
                <a:effectLst/>
                <a:latin typeface="Segoe UI" panose="020B0502040204020203" pitchFamily="34" charset="0"/>
              </a:rPr>
              <a:t> Microsoft Azure, we do not have physical access to the actual server.</a:t>
            </a:r>
            <a:endParaRPr lang="en-US" dirty="0">
              <a:effectLst/>
            </a:endParaRPr>
          </a:p>
          <a:p>
            <a:pPr rtl="0"/>
            <a:r>
              <a:rPr lang="en-US" b="1" dirty="0">
                <a:effectLst/>
                <a:latin typeface="Segoe UI" panose="020B0502040204020203" pitchFamily="34" charset="0"/>
              </a:rPr>
              <a:t>Notes:</a:t>
            </a:r>
            <a:endParaRPr lang="en-US" dirty="0">
              <a:effectLst/>
            </a:endParaRPr>
          </a:p>
          <a:p>
            <a:pPr rtl="0"/>
            <a:r>
              <a:rPr lang="en-US" dirty="0">
                <a:effectLst/>
                <a:latin typeface="Segoe UI" panose="020B0502040204020203" pitchFamily="34" charset="0"/>
              </a:rPr>
              <a:t>It is</a:t>
            </a:r>
            <a:r>
              <a:rPr lang="en-US" baseline="0" dirty="0">
                <a:effectLst/>
                <a:latin typeface="Segoe UI" panose="020B0502040204020203" pitchFamily="34" charset="0"/>
              </a:rPr>
              <a:t> important that the attendee understands that it IS INDEED SQL Server at the platform layer. There are physical boxes running SQL Server 2012 Enterprise Edition. However, due to the nature of the Azure environment to provide the high-availability and scalability necessary, access to the physical boxes is currently not supported.</a:t>
            </a:r>
            <a:endParaRPr lang="en-US" dirty="0">
              <a:effectLst/>
            </a:endParaRP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82</a:t>
            </a:fld>
            <a:endParaRPr lang="en-US" dirty="0"/>
          </a:p>
        </p:txBody>
      </p:sp>
    </p:spTree>
    <p:extLst>
      <p:ext uri="{BB962C8B-B14F-4D97-AF65-F5344CB8AC3E}">
        <p14:creationId xmlns:p14="http://schemas.microsoft.com/office/powerpoint/2010/main" val="191859954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a:effectLst/>
                <a:latin typeface="Segoe UI" panose="020B0502040204020203" pitchFamily="34" charset="0"/>
              </a:rPr>
              <a:t>Slide Objectives:</a:t>
            </a:r>
            <a:endParaRPr lang="en-US" dirty="0">
              <a:effectLst/>
            </a:endParaRPr>
          </a:p>
          <a:p>
            <a:pPr rtl="0"/>
            <a:r>
              <a:rPr lang="en-US" dirty="0">
                <a:effectLst/>
                <a:latin typeface="Segoe UI" panose="020B0502040204020203" pitchFamily="34" charset="0"/>
              </a:rPr>
              <a:t>Point</a:t>
            </a:r>
            <a:r>
              <a:rPr lang="en-US" baseline="0" dirty="0">
                <a:effectLst/>
                <a:latin typeface="Segoe UI" panose="020B0502040204020203" pitchFamily="34" charset="0"/>
              </a:rPr>
              <a:t> out that 1) The same great technologies that developers use today on-premises works with SQL Database 2) high-level differences between on-premises and SQL Database 3) SQL Database features currently unsupported</a:t>
            </a:r>
            <a:endParaRPr lang="en-US" dirty="0">
              <a:effectLst/>
            </a:endParaRPr>
          </a:p>
          <a:p>
            <a:pPr rtl="0"/>
            <a:r>
              <a:rPr lang="en-US" b="1" dirty="0">
                <a:effectLst/>
                <a:latin typeface="Segoe UI" panose="020B0502040204020203" pitchFamily="34" charset="0"/>
              </a:rPr>
              <a:t>Transition:</a:t>
            </a:r>
            <a:endParaRPr lang="en-US" dirty="0">
              <a:effectLst/>
            </a:endParaRPr>
          </a:p>
          <a:p>
            <a:pPr rtl="0"/>
            <a:r>
              <a:rPr lang="en-US" dirty="0">
                <a:effectLst/>
                <a:latin typeface="Segoe UI" panose="020B0502040204020203" pitchFamily="34" charset="0"/>
              </a:rPr>
              <a:t>Creating,</a:t>
            </a:r>
            <a:r>
              <a:rPr lang="en-US" baseline="0" dirty="0">
                <a:effectLst/>
                <a:latin typeface="Segoe UI" panose="020B0502040204020203" pitchFamily="34" charset="0"/>
              </a:rPr>
              <a:t> managing, and deploying a database in Microsoft Azure SQL Database isn’t difficult. The key is understanding the features that are supported and how SQL Database compares to on-premises SQL Server and the technologies that can be used with SQL Database.</a:t>
            </a:r>
            <a:endParaRPr lang="en-US" dirty="0">
              <a:effectLst/>
            </a:endParaRPr>
          </a:p>
          <a:p>
            <a:pPr rtl="0"/>
            <a:r>
              <a:rPr lang="en-US" b="1" dirty="0">
                <a:effectLst/>
                <a:latin typeface="Segoe UI" panose="020B0502040204020203" pitchFamily="34" charset="0"/>
              </a:rPr>
              <a:t>Speaking Points:</a:t>
            </a:r>
            <a:endParaRPr lang="en-US" dirty="0">
              <a:effectLst/>
            </a:endParaRPr>
          </a:p>
          <a:p>
            <a:pPr rtl="0"/>
            <a:r>
              <a:rPr lang="en-US" baseline="0" dirty="0">
                <a:effectLst/>
                <a:latin typeface="Segoe UI" panose="020B0502040204020203" pitchFamily="34" charset="0"/>
              </a:rPr>
              <a:t>The same great technologies that developers use today on-premises works with SQL Database, including developer languages, Frameworks, and Tools. </a:t>
            </a:r>
            <a:r>
              <a:rPr lang="en-US" b="1" baseline="0" dirty="0">
                <a:effectLst/>
                <a:latin typeface="Segoe UI" panose="020B0502040204020203" pitchFamily="34" charset="0"/>
              </a:rPr>
              <a:t>Nothing new to learn!</a:t>
            </a:r>
            <a:endParaRPr lang="en-US" b="1" dirty="0">
              <a:effectLst/>
            </a:endParaRPr>
          </a:p>
          <a:p>
            <a:pPr rtl="0"/>
            <a:r>
              <a:rPr lang="en-US" dirty="0">
                <a:effectLst/>
                <a:latin typeface="Segoe UI" panose="020B0502040204020203" pitchFamily="34" charset="0"/>
              </a:rPr>
              <a:t>SQL Server Comparison</a:t>
            </a:r>
            <a:r>
              <a:rPr lang="en-US" baseline="0" dirty="0">
                <a:effectLst/>
                <a:latin typeface="Segoe UI" panose="020B0502040204020203" pitchFamily="34" charset="0"/>
              </a:rPr>
              <a:t> -&gt; highlight the </a:t>
            </a:r>
            <a:r>
              <a:rPr lang="en-US" b="1" baseline="0" dirty="0">
                <a:effectLst/>
                <a:latin typeface="Segoe UI" panose="020B0502040204020203" pitchFamily="34" charset="0"/>
              </a:rPr>
              <a:t>physical vs. logical</a:t>
            </a:r>
            <a:r>
              <a:rPr lang="en-US" baseline="0" dirty="0">
                <a:effectLst/>
                <a:latin typeface="Segoe UI" panose="020B0502040204020203" pitchFamily="34" charset="0"/>
              </a:rPr>
              <a:t> administration. Developers and DBAs can now focus on things they love to do and not worry about the physical aspect.</a:t>
            </a:r>
          </a:p>
          <a:p>
            <a:pPr rtl="0"/>
            <a:r>
              <a:rPr lang="en-US" baseline="0" dirty="0">
                <a:effectLst/>
                <a:latin typeface="Segoe UI" panose="020B0502040204020203" pitchFamily="34" charset="0"/>
              </a:rPr>
              <a:t>Features unsupported by SQL Database -&gt; Many of the unsupported features are hardware based and thus don’t need to be in SQL Database. Other features, such as encryption, are server-based and become a challenge in solving in a shared-environment.</a:t>
            </a:r>
            <a:endParaRPr lang="en-US" dirty="0">
              <a:effectLst/>
            </a:endParaRPr>
          </a:p>
          <a:p>
            <a:pPr rtl="0"/>
            <a:r>
              <a:rPr lang="en-US" b="1" dirty="0">
                <a:effectLst/>
                <a:latin typeface="Segoe UI" panose="020B0502040204020203" pitchFamily="34" charset="0"/>
              </a:rPr>
              <a:t>Notes:</a:t>
            </a:r>
            <a:endParaRPr lang="en-US" dirty="0">
              <a:effectLst/>
            </a:endParaRPr>
          </a:p>
          <a:p>
            <a:pPr rtl="0"/>
            <a:r>
              <a:rPr lang="en-US" dirty="0">
                <a:effectLst/>
              </a:rPr>
              <a:t>CLR data</a:t>
            </a:r>
            <a:r>
              <a:rPr lang="en-US" baseline="0" dirty="0">
                <a:effectLst/>
              </a:rPr>
              <a:t> types ARE supported, SQLCLR is not yet supported. </a:t>
            </a:r>
          </a:p>
          <a:p>
            <a:pPr marL="0" marR="0" indent="0" algn="l" defTabSz="914363" rtl="0" eaLnBrk="1" fontAlgn="auto" latinLnBrk="0" hangingPunct="1">
              <a:lnSpc>
                <a:spcPct val="90000"/>
              </a:lnSpc>
              <a:spcBef>
                <a:spcPts val="0"/>
              </a:spcBef>
              <a:spcAft>
                <a:spcPts val="333"/>
              </a:spcAft>
              <a:buClrTx/>
              <a:buSzTx/>
              <a:buFontTx/>
              <a:buNone/>
              <a:tabLst/>
              <a:defRPr/>
            </a:pPr>
            <a:r>
              <a:rPr lang="en-US" dirty="0"/>
              <a:t>Backup/Restore: PIT Coming;</a:t>
            </a:r>
            <a:r>
              <a:rPr lang="en-US" baseline="0" dirty="0"/>
              <a:t> Import/Export can be used for backup to BLOB storage. Third-party backup products available via </a:t>
            </a:r>
            <a:r>
              <a:rPr lang="en-US" baseline="0" dirty="0" err="1"/>
              <a:t>RedGate</a:t>
            </a:r>
            <a:r>
              <a:rPr lang="en-US" baseline="0" dirty="0"/>
              <a:t> and </a:t>
            </a:r>
            <a:r>
              <a:rPr lang="en-US" baseline="0" dirty="0" err="1"/>
              <a:t>Enzo</a:t>
            </a:r>
            <a:r>
              <a:rPr lang="en-US" baseline="0" dirty="0"/>
              <a:t>.</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a:t>Data can be stored encrypted but the encryption must be done at the application level. </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a:t>Native encryption is being looked at.</a:t>
            </a:r>
          </a:p>
          <a:p>
            <a:pPr marL="0" marR="0" indent="0" algn="l" defTabSz="914363" rtl="0" eaLnBrk="1" fontAlgn="auto" latinLnBrk="0" hangingPunct="1">
              <a:lnSpc>
                <a:spcPct val="90000"/>
              </a:lnSpc>
              <a:spcBef>
                <a:spcPts val="0"/>
              </a:spcBef>
              <a:spcAft>
                <a:spcPts val="333"/>
              </a:spcAft>
              <a:buClrTx/>
              <a:buSzTx/>
              <a:buFontTx/>
              <a:buNone/>
              <a:tabLst/>
              <a:defRPr/>
            </a:pPr>
            <a:r>
              <a:rPr lang="en-US" b="1" baseline="0" dirty="0"/>
              <a:t>**Linked Servers and Distributed Queries are now supported, </a:t>
            </a:r>
            <a:r>
              <a:rPr lang="en-US" b="0" baseline="0" dirty="0"/>
              <a:t>linking a SQL Database instance from an on-premises server. Linking two SQL Database instances is NOT supported.</a:t>
            </a:r>
            <a:endParaRPr lang="en-US" b="1" baseline="0" dirty="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112</a:t>
            </a:fld>
            <a:endParaRPr lang="en-US" dirty="0"/>
          </a:p>
        </p:txBody>
      </p:sp>
    </p:spTree>
    <p:extLst>
      <p:ext uri="{BB962C8B-B14F-4D97-AF65-F5344CB8AC3E}">
        <p14:creationId xmlns:p14="http://schemas.microsoft.com/office/powerpoint/2010/main" val="254242188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a:effectLst/>
                <a:latin typeface="Segoe UI" panose="020B0502040204020203" pitchFamily="34" charset="0"/>
              </a:rPr>
              <a:t>Slide Objectives:</a:t>
            </a:r>
            <a:endParaRPr lang="en-US" dirty="0">
              <a:effectLst/>
            </a:endParaRPr>
          </a:p>
          <a:p>
            <a:pPr rtl="0"/>
            <a:r>
              <a:rPr lang="en-US" dirty="0">
                <a:effectLst/>
                <a:latin typeface="Segoe UI" panose="020B0502040204020203" pitchFamily="34" charset="0"/>
              </a:rPr>
              <a:t>Point</a:t>
            </a:r>
            <a:r>
              <a:rPr lang="en-US" baseline="0" dirty="0">
                <a:effectLst/>
                <a:latin typeface="Segoe UI" panose="020B0502040204020203" pitchFamily="34" charset="0"/>
              </a:rPr>
              <a:t> out that 1) The same great technologies that developers use today on-premises works with SQL Database 2) high-level differences between on-premises and SQL Database 3) SQL Database features currently unsupported</a:t>
            </a:r>
            <a:endParaRPr lang="en-US" dirty="0">
              <a:effectLst/>
            </a:endParaRPr>
          </a:p>
          <a:p>
            <a:pPr rtl="0"/>
            <a:r>
              <a:rPr lang="en-US" b="1" dirty="0">
                <a:effectLst/>
                <a:latin typeface="Segoe UI" panose="020B0502040204020203" pitchFamily="34" charset="0"/>
              </a:rPr>
              <a:t>Transition:</a:t>
            </a:r>
            <a:endParaRPr lang="en-US" dirty="0">
              <a:effectLst/>
            </a:endParaRPr>
          </a:p>
          <a:p>
            <a:pPr rtl="0"/>
            <a:r>
              <a:rPr lang="en-US" dirty="0">
                <a:effectLst/>
                <a:latin typeface="Segoe UI" panose="020B0502040204020203" pitchFamily="34" charset="0"/>
              </a:rPr>
              <a:t>Creating,</a:t>
            </a:r>
            <a:r>
              <a:rPr lang="en-US" baseline="0" dirty="0">
                <a:effectLst/>
                <a:latin typeface="Segoe UI" panose="020B0502040204020203" pitchFamily="34" charset="0"/>
              </a:rPr>
              <a:t> managing, and deploying a database in Microsoft Azure SQL Database isn’t difficult. The key is understanding the features that are supported and how SQL Database compares to on-premises SQL Server and the technologies that can be used with SQL Database.</a:t>
            </a:r>
            <a:endParaRPr lang="en-US" dirty="0">
              <a:effectLst/>
            </a:endParaRPr>
          </a:p>
          <a:p>
            <a:pPr rtl="0"/>
            <a:r>
              <a:rPr lang="en-US" b="1" dirty="0">
                <a:effectLst/>
                <a:latin typeface="Segoe UI" panose="020B0502040204020203" pitchFamily="34" charset="0"/>
              </a:rPr>
              <a:t>Speaking Points:</a:t>
            </a:r>
            <a:endParaRPr lang="en-US" dirty="0">
              <a:effectLst/>
            </a:endParaRPr>
          </a:p>
          <a:p>
            <a:pPr rtl="0"/>
            <a:r>
              <a:rPr lang="en-US" baseline="0" dirty="0">
                <a:effectLst/>
                <a:latin typeface="Segoe UI" panose="020B0502040204020203" pitchFamily="34" charset="0"/>
              </a:rPr>
              <a:t>The same great technologies that developers use today on-premises works with SQL Database, including developer languages, Frameworks, and Tools. </a:t>
            </a:r>
            <a:r>
              <a:rPr lang="en-US" b="1" baseline="0" dirty="0">
                <a:effectLst/>
                <a:latin typeface="Segoe UI" panose="020B0502040204020203" pitchFamily="34" charset="0"/>
              </a:rPr>
              <a:t>Nothing new to learn!</a:t>
            </a:r>
            <a:endParaRPr lang="en-US" b="1" dirty="0">
              <a:effectLst/>
            </a:endParaRPr>
          </a:p>
          <a:p>
            <a:pPr rtl="0"/>
            <a:r>
              <a:rPr lang="en-US" dirty="0">
                <a:effectLst/>
                <a:latin typeface="Segoe UI" panose="020B0502040204020203" pitchFamily="34" charset="0"/>
              </a:rPr>
              <a:t>SQL Server Comparison</a:t>
            </a:r>
            <a:r>
              <a:rPr lang="en-US" baseline="0" dirty="0">
                <a:effectLst/>
                <a:latin typeface="Segoe UI" panose="020B0502040204020203" pitchFamily="34" charset="0"/>
              </a:rPr>
              <a:t> -&gt; highlight the </a:t>
            </a:r>
            <a:r>
              <a:rPr lang="en-US" b="1" baseline="0" dirty="0">
                <a:effectLst/>
                <a:latin typeface="Segoe UI" panose="020B0502040204020203" pitchFamily="34" charset="0"/>
              </a:rPr>
              <a:t>physical vs. logical</a:t>
            </a:r>
            <a:r>
              <a:rPr lang="en-US" baseline="0" dirty="0">
                <a:effectLst/>
                <a:latin typeface="Segoe UI" panose="020B0502040204020203" pitchFamily="34" charset="0"/>
              </a:rPr>
              <a:t> administration. Developers and DBAs can now focus on things they love to do and not worry about the physical aspect.</a:t>
            </a:r>
          </a:p>
          <a:p>
            <a:pPr rtl="0"/>
            <a:r>
              <a:rPr lang="en-US" baseline="0" dirty="0">
                <a:effectLst/>
                <a:latin typeface="Segoe UI" panose="020B0502040204020203" pitchFamily="34" charset="0"/>
              </a:rPr>
              <a:t>Features unsupported by SQL Database -&gt; Many of the unsupported features are hardware based and thus don’t need to be in SQL Database. Other features, such as encryption, are server-based and become a challenge in solving in a shared-environment.</a:t>
            </a:r>
            <a:endParaRPr lang="en-US" dirty="0">
              <a:effectLst/>
            </a:endParaRPr>
          </a:p>
          <a:p>
            <a:pPr rtl="0"/>
            <a:r>
              <a:rPr lang="en-US" b="1" dirty="0">
                <a:effectLst/>
                <a:latin typeface="Segoe UI" panose="020B0502040204020203" pitchFamily="34" charset="0"/>
              </a:rPr>
              <a:t>Notes:</a:t>
            </a:r>
            <a:endParaRPr lang="en-US" dirty="0">
              <a:effectLst/>
            </a:endParaRPr>
          </a:p>
          <a:p>
            <a:pPr rtl="0"/>
            <a:r>
              <a:rPr lang="en-US" dirty="0">
                <a:effectLst/>
              </a:rPr>
              <a:t>CLR data</a:t>
            </a:r>
            <a:r>
              <a:rPr lang="en-US" baseline="0" dirty="0">
                <a:effectLst/>
              </a:rPr>
              <a:t> types ARE supported, SQLCLR is not yet supported. </a:t>
            </a:r>
          </a:p>
          <a:p>
            <a:pPr marL="0" marR="0" indent="0" algn="l" defTabSz="914363" rtl="0" eaLnBrk="1" fontAlgn="auto" latinLnBrk="0" hangingPunct="1">
              <a:lnSpc>
                <a:spcPct val="90000"/>
              </a:lnSpc>
              <a:spcBef>
                <a:spcPts val="0"/>
              </a:spcBef>
              <a:spcAft>
                <a:spcPts val="333"/>
              </a:spcAft>
              <a:buClrTx/>
              <a:buSzTx/>
              <a:buFontTx/>
              <a:buNone/>
              <a:tabLst/>
              <a:defRPr/>
            </a:pPr>
            <a:r>
              <a:rPr lang="en-US" dirty="0"/>
              <a:t>Backup/Restore: PIT Coming;</a:t>
            </a:r>
            <a:r>
              <a:rPr lang="en-US" baseline="0" dirty="0"/>
              <a:t> Import/Export can be used for backup to BLOB storage. Third-party backup products available via </a:t>
            </a:r>
            <a:r>
              <a:rPr lang="en-US" baseline="0" dirty="0" err="1"/>
              <a:t>RedGate</a:t>
            </a:r>
            <a:r>
              <a:rPr lang="en-US" baseline="0" dirty="0"/>
              <a:t> and </a:t>
            </a:r>
            <a:r>
              <a:rPr lang="en-US" baseline="0" dirty="0" err="1"/>
              <a:t>Enzo</a:t>
            </a:r>
            <a:r>
              <a:rPr lang="en-US" baseline="0" dirty="0"/>
              <a:t>.</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a:t>Data can be stored encrypted but the encryption must be done at the application level. </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a:t>Native encryption is being looked at.</a:t>
            </a:r>
          </a:p>
          <a:p>
            <a:pPr marL="0" marR="0" indent="0" algn="l" defTabSz="914363" rtl="0" eaLnBrk="1" fontAlgn="auto" latinLnBrk="0" hangingPunct="1">
              <a:lnSpc>
                <a:spcPct val="90000"/>
              </a:lnSpc>
              <a:spcBef>
                <a:spcPts val="0"/>
              </a:spcBef>
              <a:spcAft>
                <a:spcPts val="333"/>
              </a:spcAft>
              <a:buClrTx/>
              <a:buSzTx/>
              <a:buFontTx/>
              <a:buNone/>
              <a:tabLst/>
              <a:defRPr/>
            </a:pPr>
            <a:r>
              <a:rPr lang="en-US" b="1" baseline="0" dirty="0"/>
              <a:t>**Linked Servers and Distributed Queries are now supported, </a:t>
            </a:r>
            <a:r>
              <a:rPr lang="en-US" b="0" baseline="0" dirty="0"/>
              <a:t>linking a SQL Database instance from an on-premises server. Linking two SQL Database instances is NOT supported.</a:t>
            </a:r>
            <a:endParaRPr lang="en-US" b="1" baseline="0" dirty="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113</a:t>
            </a:fld>
            <a:endParaRPr lang="en-US" dirty="0"/>
          </a:p>
        </p:txBody>
      </p:sp>
    </p:spTree>
    <p:extLst>
      <p:ext uri="{BB962C8B-B14F-4D97-AF65-F5344CB8AC3E}">
        <p14:creationId xmlns:p14="http://schemas.microsoft.com/office/powerpoint/2010/main" val="103693842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a:effectLst/>
                <a:latin typeface="Segoe UI" panose="020B0502040204020203" pitchFamily="34" charset="0"/>
              </a:rPr>
              <a:t>Slide Objectives:</a:t>
            </a:r>
            <a:endParaRPr lang="en-US" dirty="0">
              <a:effectLst/>
            </a:endParaRPr>
          </a:p>
          <a:p>
            <a:pPr rtl="0"/>
            <a:r>
              <a:rPr lang="en-US" dirty="0">
                <a:effectLst/>
                <a:latin typeface="Segoe UI" panose="020B0502040204020203" pitchFamily="34" charset="0"/>
              </a:rPr>
              <a:t>Point</a:t>
            </a:r>
            <a:r>
              <a:rPr lang="en-US" baseline="0" dirty="0">
                <a:effectLst/>
                <a:latin typeface="Segoe UI" panose="020B0502040204020203" pitchFamily="34" charset="0"/>
              </a:rPr>
              <a:t> out that 1) The same great technologies that developers use today on-premises works with SQL Database 2) high-level differences between on-premises and SQL Database 3) SQL Database features currently unsupported</a:t>
            </a:r>
            <a:endParaRPr lang="en-US" dirty="0">
              <a:effectLst/>
            </a:endParaRPr>
          </a:p>
          <a:p>
            <a:pPr rtl="0"/>
            <a:r>
              <a:rPr lang="en-US" b="1" dirty="0">
                <a:effectLst/>
                <a:latin typeface="Segoe UI" panose="020B0502040204020203" pitchFamily="34" charset="0"/>
              </a:rPr>
              <a:t>Transition:</a:t>
            </a:r>
            <a:endParaRPr lang="en-US" dirty="0">
              <a:effectLst/>
            </a:endParaRPr>
          </a:p>
          <a:p>
            <a:pPr rtl="0"/>
            <a:r>
              <a:rPr lang="en-US" dirty="0">
                <a:effectLst/>
                <a:latin typeface="Segoe UI" panose="020B0502040204020203" pitchFamily="34" charset="0"/>
              </a:rPr>
              <a:t>Creating,</a:t>
            </a:r>
            <a:r>
              <a:rPr lang="en-US" baseline="0" dirty="0">
                <a:effectLst/>
                <a:latin typeface="Segoe UI" panose="020B0502040204020203" pitchFamily="34" charset="0"/>
              </a:rPr>
              <a:t> managing, and deploying a database in Microsoft Azure SQL Database isn’t difficult. The key is understanding the features that are supported and how SQL Database compares to on-premises SQL Server and the technologies that can be used with SQL Database.</a:t>
            </a:r>
            <a:endParaRPr lang="en-US" dirty="0">
              <a:effectLst/>
            </a:endParaRPr>
          </a:p>
          <a:p>
            <a:pPr rtl="0"/>
            <a:r>
              <a:rPr lang="en-US" b="1" dirty="0">
                <a:effectLst/>
                <a:latin typeface="Segoe UI" panose="020B0502040204020203" pitchFamily="34" charset="0"/>
              </a:rPr>
              <a:t>Speaking Points:</a:t>
            </a:r>
            <a:endParaRPr lang="en-US" dirty="0">
              <a:effectLst/>
            </a:endParaRPr>
          </a:p>
          <a:p>
            <a:pPr rtl="0"/>
            <a:r>
              <a:rPr lang="en-US" baseline="0" dirty="0">
                <a:effectLst/>
                <a:latin typeface="Segoe UI" panose="020B0502040204020203" pitchFamily="34" charset="0"/>
              </a:rPr>
              <a:t>The same great technologies that developers use today on-premises works with SQL Database, including developer languages, Frameworks, and Tools. </a:t>
            </a:r>
            <a:r>
              <a:rPr lang="en-US" b="1" baseline="0" dirty="0">
                <a:effectLst/>
                <a:latin typeface="Segoe UI" panose="020B0502040204020203" pitchFamily="34" charset="0"/>
              </a:rPr>
              <a:t>Nothing new to learn!</a:t>
            </a:r>
            <a:endParaRPr lang="en-US" b="1" dirty="0">
              <a:effectLst/>
            </a:endParaRPr>
          </a:p>
          <a:p>
            <a:pPr rtl="0"/>
            <a:r>
              <a:rPr lang="en-US" dirty="0">
                <a:effectLst/>
                <a:latin typeface="Segoe UI" panose="020B0502040204020203" pitchFamily="34" charset="0"/>
              </a:rPr>
              <a:t>SQL Server Comparison</a:t>
            </a:r>
            <a:r>
              <a:rPr lang="en-US" baseline="0" dirty="0">
                <a:effectLst/>
                <a:latin typeface="Segoe UI" panose="020B0502040204020203" pitchFamily="34" charset="0"/>
              </a:rPr>
              <a:t> -&gt; highlight the </a:t>
            </a:r>
            <a:r>
              <a:rPr lang="en-US" b="1" baseline="0" dirty="0">
                <a:effectLst/>
                <a:latin typeface="Segoe UI" panose="020B0502040204020203" pitchFamily="34" charset="0"/>
              </a:rPr>
              <a:t>physical vs. logical</a:t>
            </a:r>
            <a:r>
              <a:rPr lang="en-US" baseline="0" dirty="0">
                <a:effectLst/>
                <a:latin typeface="Segoe UI" panose="020B0502040204020203" pitchFamily="34" charset="0"/>
              </a:rPr>
              <a:t> administration. Developers and DBAs can now focus on things they love to do and not worry about the physical aspect.</a:t>
            </a:r>
          </a:p>
          <a:p>
            <a:pPr rtl="0"/>
            <a:r>
              <a:rPr lang="en-US" baseline="0" dirty="0">
                <a:effectLst/>
                <a:latin typeface="Segoe UI" panose="020B0502040204020203" pitchFamily="34" charset="0"/>
              </a:rPr>
              <a:t>Features unsupported by SQL Database -&gt; Many of the unsupported features are hardware based and thus don’t need to be in SQL Database. Other features, such as encryption, are server-based and become a challenge in solving in a shared-environment.</a:t>
            </a:r>
            <a:endParaRPr lang="en-US" dirty="0">
              <a:effectLst/>
            </a:endParaRPr>
          </a:p>
          <a:p>
            <a:pPr rtl="0"/>
            <a:r>
              <a:rPr lang="en-US" b="1" dirty="0">
                <a:effectLst/>
                <a:latin typeface="Segoe UI" panose="020B0502040204020203" pitchFamily="34" charset="0"/>
              </a:rPr>
              <a:t>Notes:</a:t>
            </a:r>
            <a:endParaRPr lang="en-US" dirty="0">
              <a:effectLst/>
            </a:endParaRPr>
          </a:p>
          <a:p>
            <a:pPr rtl="0"/>
            <a:r>
              <a:rPr lang="en-US" dirty="0">
                <a:effectLst/>
              </a:rPr>
              <a:t>CLR data</a:t>
            </a:r>
            <a:r>
              <a:rPr lang="en-US" baseline="0" dirty="0">
                <a:effectLst/>
              </a:rPr>
              <a:t> types ARE supported, SQLCLR is not yet supported. </a:t>
            </a:r>
          </a:p>
          <a:p>
            <a:pPr marL="0" marR="0" indent="0" algn="l" defTabSz="914363" rtl="0" eaLnBrk="1" fontAlgn="auto" latinLnBrk="0" hangingPunct="1">
              <a:lnSpc>
                <a:spcPct val="90000"/>
              </a:lnSpc>
              <a:spcBef>
                <a:spcPts val="0"/>
              </a:spcBef>
              <a:spcAft>
                <a:spcPts val="333"/>
              </a:spcAft>
              <a:buClrTx/>
              <a:buSzTx/>
              <a:buFontTx/>
              <a:buNone/>
              <a:tabLst/>
              <a:defRPr/>
            </a:pPr>
            <a:r>
              <a:rPr lang="en-US" dirty="0"/>
              <a:t>Backup/Restore: PIT Coming;</a:t>
            </a:r>
            <a:r>
              <a:rPr lang="en-US" baseline="0" dirty="0"/>
              <a:t> Import/Export can be used for backup to BLOB storage. Third-party backup products available via </a:t>
            </a:r>
            <a:r>
              <a:rPr lang="en-US" baseline="0" dirty="0" err="1"/>
              <a:t>RedGate</a:t>
            </a:r>
            <a:r>
              <a:rPr lang="en-US" baseline="0" dirty="0"/>
              <a:t> and </a:t>
            </a:r>
            <a:r>
              <a:rPr lang="en-US" baseline="0" dirty="0" err="1"/>
              <a:t>Enzo</a:t>
            </a:r>
            <a:r>
              <a:rPr lang="en-US" baseline="0" dirty="0"/>
              <a:t>.</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a:t>Data can be stored encrypted but the encryption must be done at the application level. </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a:t>Native encryption is being looked at.</a:t>
            </a:r>
          </a:p>
          <a:p>
            <a:pPr marL="0" marR="0" indent="0" algn="l" defTabSz="914363" rtl="0" eaLnBrk="1" fontAlgn="auto" latinLnBrk="0" hangingPunct="1">
              <a:lnSpc>
                <a:spcPct val="90000"/>
              </a:lnSpc>
              <a:spcBef>
                <a:spcPts val="0"/>
              </a:spcBef>
              <a:spcAft>
                <a:spcPts val="333"/>
              </a:spcAft>
              <a:buClrTx/>
              <a:buSzTx/>
              <a:buFontTx/>
              <a:buNone/>
              <a:tabLst/>
              <a:defRPr/>
            </a:pPr>
            <a:r>
              <a:rPr lang="en-US" b="1" baseline="0" dirty="0"/>
              <a:t>**Linked Servers and Distributed Queries are now supported, </a:t>
            </a:r>
            <a:r>
              <a:rPr lang="en-US" b="0" baseline="0" dirty="0"/>
              <a:t>linking a SQL Database instance from an on-premises server. Linking two SQL Database instances is NOT supported.</a:t>
            </a:r>
            <a:endParaRPr lang="en-US" b="1" baseline="0" dirty="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114</a:t>
            </a:fld>
            <a:endParaRPr lang="en-US" dirty="0"/>
          </a:p>
        </p:txBody>
      </p:sp>
    </p:spTree>
    <p:extLst>
      <p:ext uri="{BB962C8B-B14F-4D97-AF65-F5344CB8AC3E}">
        <p14:creationId xmlns:p14="http://schemas.microsoft.com/office/powerpoint/2010/main" val="369073719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a:latin typeface="Segoe UI Light" panose="020B0502040204020203" pitchFamily="34" charset="0"/>
                <a:cs typeface="Segoe UI Light" panose="020B0502040204020203" pitchFamily="34" charset="0"/>
              </a:rPr>
              <a:t>Classic 3-tier enterprise architecture</a:t>
            </a:r>
          </a:p>
          <a:p>
            <a:pPr algn="l"/>
            <a:r>
              <a:rPr lang="en-US" dirty="0">
                <a:latin typeface="Segoe UI Light" panose="020B0502040204020203" pitchFamily="34" charset="0"/>
                <a:cs typeface="Segoe UI Light" panose="020B0502040204020203" pitchFamily="34" charset="0"/>
              </a:rPr>
              <a:t>Requires to scale to 10000s users and process TBs of relational data</a:t>
            </a:r>
          </a:p>
          <a:p>
            <a:pPr algn="l"/>
            <a:r>
              <a:rPr lang="en-US" dirty="0">
                <a:latin typeface="Segoe UI Light" panose="020B0502040204020203" pitchFamily="34" charset="0"/>
                <a:cs typeface="Segoe UI Light" panose="020B0502040204020203" pitchFamily="34" charset="0"/>
              </a:rPr>
              <a:t>Scaling out (and in, elastically) web and worker tiers is relatively easy</a:t>
            </a:r>
          </a:p>
          <a:p>
            <a:pPr algn="l"/>
            <a:r>
              <a:rPr lang="en-US" dirty="0">
                <a:latin typeface="Segoe UI Light" panose="020B0502040204020203" pitchFamily="34" charset="0"/>
                <a:cs typeface="Segoe UI Light" panose="020B0502040204020203" pitchFamily="34" charset="0"/>
              </a:rPr>
              <a:t>How to scale data-tier if hard limits of the biggest scale unit (e.g. P3 instance) are reached: both storage size and throughput?</a:t>
            </a:r>
          </a:p>
        </p:txBody>
      </p:sp>
      <p:sp>
        <p:nvSpPr>
          <p:cNvPr id="4" name="Header Placeholder 3"/>
          <p:cNvSpPr>
            <a:spLocks noGrp="1"/>
          </p:cNvSpPr>
          <p:nvPr>
            <p:ph type="hdr" sz="quarter" idx="10"/>
          </p:nvPr>
        </p:nvSpPr>
        <p:spPr/>
        <p:txBody>
          <a:bodyPr/>
          <a:lstStyle/>
          <a:p>
            <a:r>
              <a:rPr lang="en-US">
                <a:solidFill>
                  <a:prstClr val="black"/>
                </a:solidFill>
              </a:rPr>
              <a:t>Build 2014</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solidFill>
                  <a:prstClr val="black"/>
                </a:solidFill>
              </a:rPr>
              <a:pPr/>
              <a:t>4/15/2016</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124</a:t>
            </a:fld>
            <a:endParaRPr lang="en-US" dirty="0">
              <a:solidFill>
                <a:prstClr val="black"/>
              </a:solidFill>
            </a:endParaRPr>
          </a:p>
        </p:txBody>
      </p:sp>
    </p:spTree>
    <p:extLst>
      <p:ext uri="{BB962C8B-B14F-4D97-AF65-F5344CB8AC3E}">
        <p14:creationId xmlns:p14="http://schemas.microsoft.com/office/powerpoint/2010/main" val="22532081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b="1" dirty="0"/>
              <a:t>Slide Objective</a:t>
            </a:r>
          </a:p>
          <a:p>
            <a:r>
              <a:rPr lang="en-US" b="0" dirty="0"/>
              <a:t>Understand block</a:t>
            </a:r>
            <a:r>
              <a:rPr lang="en-US" b="0" baseline="0" dirty="0"/>
              <a:t> </a:t>
            </a:r>
            <a:r>
              <a:rPr lang="en-US" b="0" dirty="0"/>
              <a:t>blob</a:t>
            </a:r>
          </a:p>
          <a:p>
            <a:endParaRPr lang="en-US" b="0" dirty="0"/>
          </a:p>
          <a:p>
            <a:r>
              <a:rPr lang="en-US" b="1" dirty="0"/>
              <a:t>Speaker Notes</a:t>
            </a:r>
          </a:p>
          <a:p>
            <a:endParaRPr lang="en-US" dirty="0"/>
          </a:p>
          <a:p>
            <a:pPr marL="171450" indent="-171450">
              <a:buFont typeface="Arial" pitchFamily="34" charset="0"/>
              <a:buChar char="•"/>
            </a:pPr>
            <a:r>
              <a:rPr lang="en-NZ" dirty="0"/>
              <a:t>Block blobs are comprised of blocks, each of which is identified by a block ID. </a:t>
            </a:r>
          </a:p>
          <a:p>
            <a:pPr marL="171450" indent="-171450">
              <a:buFont typeface="Arial" pitchFamily="34" charset="0"/>
              <a:buChar char="•"/>
            </a:pPr>
            <a:r>
              <a:rPr lang="en-NZ" dirty="0"/>
              <a:t>You create or modify a block blob by uploading a set of blocks and committing them by their block IDs. </a:t>
            </a:r>
          </a:p>
          <a:p>
            <a:pPr marL="384431" lvl="1" indent="-171450">
              <a:buFont typeface="Arial" pitchFamily="34" charset="0"/>
              <a:buChar char="•"/>
            </a:pPr>
            <a:r>
              <a:rPr lang="en-NZ" dirty="0"/>
              <a:t>If you are uploading a block blob that is no more than 64 MB in size, you can also upload it in its entirety with a single </a:t>
            </a:r>
            <a:r>
              <a:rPr lang="en-NZ" dirty="0">
                <a:hlinkClick r:id="rId3"/>
              </a:rPr>
              <a:t>Put Blob</a:t>
            </a:r>
            <a:r>
              <a:rPr lang="en-NZ" dirty="0"/>
              <a:t> operation.</a:t>
            </a:r>
          </a:p>
          <a:p>
            <a:pPr marL="171450" indent="-171450">
              <a:buFont typeface="Arial" pitchFamily="34" charset="0"/>
              <a:buChar char="•"/>
            </a:pPr>
            <a:r>
              <a:rPr lang="en-NZ" dirty="0"/>
              <a:t>When you upload a block to Microsoft Azure using the </a:t>
            </a:r>
            <a:r>
              <a:rPr lang="en-NZ" dirty="0">
                <a:hlinkClick r:id="rId4"/>
              </a:rPr>
              <a:t>Put Block</a:t>
            </a:r>
            <a:r>
              <a:rPr lang="en-NZ" dirty="0"/>
              <a:t> operation, it is associated with the specified block blob, but it does not become part of the blob until you call the </a:t>
            </a:r>
            <a:r>
              <a:rPr lang="en-NZ" dirty="0">
                <a:hlinkClick r:id="rId5"/>
              </a:rPr>
              <a:t>Put Block List</a:t>
            </a:r>
            <a:r>
              <a:rPr lang="en-NZ" dirty="0"/>
              <a:t> operation and include the block's ID. </a:t>
            </a:r>
          </a:p>
          <a:p>
            <a:pPr marL="384431" lvl="1" indent="-171450">
              <a:buFont typeface="Arial" pitchFamily="34" charset="0"/>
              <a:buChar char="•"/>
            </a:pPr>
            <a:r>
              <a:rPr lang="en-NZ" dirty="0"/>
              <a:t>The block remains in an uncommitted state until it is specifically committed. Writing to a block blob is thus always a two-step process.</a:t>
            </a:r>
          </a:p>
          <a:p>
            <a:pPr marL="171450" indent="-171450">
              <a:buFont typeface="Arial" pitchFamily="34" charset="0"/>
              <a:buChar char="•"/>
            </a:pPr>
            <a:r>
              <a:rPr lang="en-NZ" dirty="0"/>
              <a:t>Each block can be a maximum of 4 MB in size. The maximum size for a block blob in version 2009-09-19 is 200 GB, or up to 50,000 blocks.</a:t>
            </a:r>
          </a:p>
          <a:p>
            <a:pPr marL="0" indent="0">
              <a:buFont typeface="Arial" pitchFamily="34" charset="0"/>
              <a:buNone/>
            </a:pPr>
            <a:endParaRPr lang="en-US" baseline="0" dirty="0"/>
          </a:p>
          <a:p>
            <a:r>
              <a:rPr lang="en-US" b="1" baseline="0" dirty="0"/>
              <a:t>Notes</a:t>
            </a:r>
          </a:p>
          <a:p>
            <a:r>
              <a:rPr lang="en-US" dirty="0"/>
              <a:t>http://msdn.microsoft.com/en-us/library/dd135734.aspx</a:t>
            </a:r>
            <a:endParaRPr lang="en-NZ"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Tree>
    <p:extLst>
      <p:ext uri="{BB962C8B-B14F-4D97-AF65-F5344CB8AC3E}">
        <p14:creationId xmlns:p14="http://schemas.microsoft.com/office/powerpoint/2010/main" val="27104019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latin typeface="Segoe UI Light" panose="020B0502040204020203" pitchFamily="34" charset="0"/>
              <a:cs typeface="Segoe UI Light" panose="020B0502040204020203" pitchFamily="34" charset="0"/>
            </a:endParaRPr>
          </a:p>
        </p:txBody>
      </p:sp>
      <p:sp>
        <p:nvSpPr>
          <p:cNvPr id="4" name="Header Placeholder 3"/>
          <p:cNvSpPr>
            <a:spLocks noGrp="1"/>
          </p:cNvSpPr>
          <p:nvPr>
            <p:ph type="hdr" sz="quarter" idx="10"/>
          </p:nvPr>
        </p:nvSpPr>
        <p:spPr/>
        <p:txBody>
          <a:bodyPr/>
          <a:lstStyle/>
          <a:p>
            <a:r>
              <a:rPr lang="en-US">
                <a:solidFill>
                  <a:prstClr val="black"/>
                </a:solidFill>
              </a:rPr>
              <a:t>Build 2014</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solidFill>
                  <a:prstClr val="black"/>
                </a:solidFill>
              </a:rPr>
              <a:pPr/>
              <a:t>4/15/2016</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112</a:t>
            </a:fld>
            <a:endParaRPr lang="en-US" dirty="0">
              <a:solidFill>
                <a:prstClr val="black"/>
              </a:solidFill>
            </a:endParaRPr>
          </a:p>
        </p:txBody>
      </p:sp>
    </p:spTree>
    <p:extLst>
      <p:ext uri="{BB962C8B-B14F-4D97-AF65-F5344CB8AC3E}">
        <p14:creationId xmlns:p14="http://schemas.microsoft.com/office/powerpoint/2010/main" val="26923659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C52CFDC-D2D5-4B9F-BA75-89F771E01AEB}" type="slidenum">
              <a:rPr lang="en-US" smtClean="0"/>
              <a:t>‹#›</a:t>
            </a:fld>
            <a:endParaRPr lang="en-US"/>
          </a:p>
        </p:txBody>
      </p:sp>
    </p:spTree>
    <p:extLst>
      <p:ext uri="{BB962C8B-B14F-4D97-AF65-F5344CB8AC3E}">
        <p14:creationId xmlns:p14="http://schemas.microsoft.com/office/powerpoint/2010/main" val="301991520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speaking of customers, let’s move on to some</a:t>
            </a:r>
            <a:r>
              <a:rPr lang="en-US" baseline="0" dirty="0"/>
              <a:t> of the scenarios that we’ve seen DocDB used for. DocDB is particularly suited for web and mobile application development of all types, but a few scenarios seem to be great fit for the service and we’ve seen these scenarios in the private preview.</a:t>
            </a:r>
          </a:p>
          <a:p>
            <a:endParaRPr lang="en-US" baseline="0" dirty="0"/>
          </a:p>
          <a:p>
            <a:pPr algn="l" defTabSz="932472" fontAlgn="base">
              <a:spcBef>
                <a:spcPct val="0"/>
              </a:spcBef>
              <a:spcAft>
                <a:spcPct val="0"/>
              </a:spcAft>
            </a:pPr>
            <a:r>
              <a:rPr lang="en-US" sz="1400" b="1" dirty="0">
                <a:solidFill>
                  <a:schemeClr val="bg1"/>
                </a:solidFill>
              </a:rPr>
              <a:t>Catalog Data</a:t>
            </a:r>
          </a:p>
          <a:p>
            <a:pPr algn="ctr" defTabSz="932472" fontAlgn="base">
              <a:spcBef>
                <a:spcPct val="0"/>
              </a:spcBef>
              <a:spcAft>
                <a:spcPct val="0"/>
              </a:spcAft>
            </a:pPr>
            <a:endParaRPr lang="en-US" sz="1400" b="1" dirty="0">
              <a:solidFill>
                <a:schemeClr val="bg1"/>
              </a:solidFill>
            </a:endParaRPr>
          </a:p>
          <a:p>
            <a:pPr marL="171450" indent="-171450" defTabSz="932472" fontAlgn="base">
              <a:spcBef>
                <a:spcPct val="0"/>
              </a:spcBef>
              <a:spcAft>
                <a:spcPct val="0"/>
              </a:spcAft>
              <a:buFont typeface="Wingdings" panose="05000000000000000000" pitchFamily="2" charset="2"/>
              <a:buChar char="§"/>
            </a:pPr>
            <a:r>
              <a:rPr lang="en-US" sz="1200" dirty="0">
                <a:solidFill>
                  <a:schemeClr val="bg1"/>
                </a:solidFill>
              </a:rPr>
              <a:t>Store, query and process entities – people, places, things</a:t>
            </a:r>
          </a:p>
          <a:p>
            <a:pPr marL="171450" indent="-171450" defTabSz="932472" fontAlgn="base">
              <a:spcBef>
                <a:spcPct val="0"/>
              </a:spcBef>
              <a:spcAft>
                <a:spcPct val="0"/>
              </a:spcAft>
              <a:buFont typeface="Wingdings" panose="05000000000000000000" pitchFamily="2" charset="2"/>
              <a:buChar char="§"/>
            </a:pPr>
            <a:r>
              <a:rPr lang="en-US" sz="1200" dirty="0">
                <a:solidFill>
                  <a:schemeClr val="bg1"/>
                </a:solidFill>
              </a:rPr>
              <a:t>Evolve item schema and attributes based on application needs</a:t>
            </a:r>
          </a:p>
          <a:p>
            <a:pPr marL="171450" indent="-171450" defTabSz="932472" fontAlgn="base">
              <a:spcBef>
                <a:spcPct val="0"/>
              </a:spcBef>
              <a:spcAft>
                <a:spcPct val="0"/>
              </a:spcAft>
              <a:buFont typeface="Wingdings" panose="05000000000000000000" pitchFamily="2" charset="2"/>
              <a:buChar char="§"/>
            </a:pPr>
            <a:r>
              <a:rPr lang="en-US" sz="1200" dirty="0">
                <a:solidFill>
                  <a:schemeClr val="bg1"/>
                </a:solidFill>
              </a:rPr>
              <a:t>Tune indexing to match query and performance needs </a:t>
            </a:r>
          </a:p>
          <a:p>
            <a:pPr marL="171450" indent="-171450" defTabSz="932472" fontAlgn="base">
              <a:spcBef>
                <a:spcPct val="0"/>
              </a:spcBef>
              <a:spcAft>
                <a:spcPct val="0"/>
              </a:spcAft>
              <a:buFont typeface="Wingdings" panose="05000000000000000000" pitchFamily="2" charset="2"/>
              <a:buChar char="§"/>
            </a:pPr>
            <a:r>
              <a:rPr lang="en-US" sz="1200" dirty="0">
                <a:solidFill>
                  <a:schemeClr val="bg1"/>
                </a:solidFill>
              </a:rPr>
              <a:t>Examples include product catalogs, user profiles, device information i.e. </a:t>
            </a:r>
            <a:r>
              <a:rPr lang="en-US" sz="1200" dirty="0" err="1">
                <a:solidFill>
                  <a:schemeClr val="bg1"/>
                </a:solidFill>
              </a:rPr>
              <a:t>IoT</a:t>
            </a:r>
            <a:r>
              <a:rPr lang="en-US" sz="1200" dirty="0">
                <a:solidFill>
                  <a:schemeClr val="bg1"/>
                </a:solidFill>
              </a:rPr>
              <a:t> systems</a:t>
            </a:r>
          </a:p>
          <a:p>
            <a:pPr marL="171450" indent="-171450" defTabSz="932472" fontAlgn="base">
              <a:spcBef>
                <a:spcPct val="0"/>
              </a:spcBef>
              <a:spcAft>
                <a:spcPct val="0"/>
              </a:spcAft>
              <a:buFont typeface="Wingdings" panose="05000000000000000000" pitchFamily="2" charset="2"/>
              <a:buChar char="§"/>
            </a:pPr>
            <a:endParaRPr lang="en-US" sz="1200" dirty="0">
              <a:solidFill>
                <a:schemeClr val="bg1"/>
              </a:solidFill>
            </a:endParaRPr>
          </a:p>
          <a:p>
            <a:pPr algn="l" defTabSz="932472" fontAlgn="base">
              <a:spcBef>
                <a:spcPct val="0"/>
              </a:spcBef>
              <a:spcAft>
                <a:spcPct val="0"/>
              </a:spcAft>
            </a:pPr>
            <a:r>
              <a:rPr lang="en-US" sz="1200" b="1" dirty="0">
                <a:solidFill>
                  <a:schemeClr val="bg1"/>
                </a:solidFill>
              </a:rPr>
              <a:t>Preferences and State</a:t>
            </a:r>
          </a:p>
          <a:p>
            <a:pPr algn="ctr" defTabSz="932472" fontAlgn="base">
              <a:spcBef>
                <a:spcPct val="0"/>
              </a:spcBef>
              <a:spcAft>
                <a:spcPct val="0"/>
              </a:spcAft>
            </a:pPr>
            <a:endParaRPr lang="en-US" sz="1100" b="1" dirty="0">
              <a:solidFill>
                <a:schemeClr val="bg1"/>
              </a:solidFill>
            </a:endParaRPr>
          </a:p>
          <a:p>
            <a:pPr marL="171450" indent="-171450" defTabSz="932472" fontAlgn="base">
              <a:spcBef>
                <a:spcPct val="0"/>
              </a:spcBef>
              <a:spcAft>
                <a:spcPct val="0"/>
              </a:spcAft>
              <a:buFont typeface="Wingdings" panose="05000000000000000000" pitchFamily="2" charset="2"/>
              <a:buChar char="§"/>
            </a:pPr>
            <a:r>
              <a:rPr lang="en-US" sz="1100" dirty="0">
                <a:solidFill>
                  <a:schemeClr val="bg1"/>
                </a:solidFill>
              </a:rPr>
              <a:t>Store user preference data for application experiences and UI customization</a:t>
            </a:r>
          </a:p>
          <a:p>
            <a:pPr marL="171450" indent="-171450" defTabSz="932472" fontAlgn="base">
              <a:spcBef>
                <a:spcPct val="0"/>
              </a:spcBef>
              <a:spcAft>
                <a:spcPct val="0"/>
              </a:spcAft>
              <a:buFont typeface="Wingdings" panose="05000000000000000000" pitchFamily="2" charset="2"/>
              <a:buChar char="§"/>
            </a:pPr>
            <a:r>
              <a:rPr lang="en-US" sz="1100" dirty="0">
                <a:solidFill>
                  <a:schemeClr val="bg1"/>
                </a:solidFill>
              </a:rPr>
              <a:t>Store application information including game state or device configuration information</a:t>
            </a:r>
          </a:p>
          <a:p>
            <a:pPr marL="171450" indent="-171450" defTabSz="932472" fontAlgn="base">
              <a:spcBef>
                <a:spcPct val="0"/>
              </a:spcBef>
              <a:spcAft>
                <a:spcPct val="0"/>
              </a:spcAft>
              <a:buFont typeface="Wingdings" panose="05000000000000000000" pitchFamily="2" charset="2"/>
              <a:buChar char="§"/>
            </a:pPr>
            <a:r>
              <a:rPr lang="en-US" sz="1100" dirty="0">
                <a:solidFill>
                  <a:schemeClr val="bg1"/>
                </a:solidFill>
              </a:rPr>
              <a:t>Support cross document transactions i.e. item transfer </a:t>
            </a:r>
            <a:br>
              <a:rPr lang="en-US" sz="1100" dirty="0">
                <a:solidFill>
                  <a:schemeClr val="bg1"/>
                </a:solidFill>
              </a:rPr>
            </a:br>
            <a:r>
              <a:rPr lang="en-US" sz="1100" dirty="0">
                <a:solidFill>
                  <a:schemeClr val="bg1"/>
                </a:solidFill>
              </a:rPr>
              <a:t>or concurrent add/remove operations</a:t>
            </a:r>
          </a:p>
          <a:p>
            <a:pPr marL="171450" indent="-171450" defTabSz="932472" fontAlgn="base">
              <a:spcBef>
                <a:spcPct val="0"/>
              </a:spcBef>
              <a:spcAft>
                <a:spcPct val="0"/>
              </a:spcAft>
              <a:buFont typeface="Wingdings" panose="05000000000000000000" pitchFamily="2" charset="2"/>
              <a:buChar char="§"/>
            </a:pPr>
            <a:endParaRPr lang="en-US" sz="1100" dirty="0">
              <a:solidFill>
                <a:schemeClr val="bg1"/>
              </a:solidFill>
            </a:endParaRPr>
          </a:p>
          <a:p>
            <a:pPr algn="l" defTabSz="932472" fontAlgn="base">
              <a:spcBef>
                <a:spcPct val="0"/>
              </a:spcBef>
              <a:spcAft>
                <a:spcPct val="0"/>
              </a:spcAft>
            </a:pPr>
            <a:r>
              <a:rPr lang="en-US" sz="1200" b="1" dirty="0">
                <a:solidFill>
                  <a:schemeClr val="bg1"/>
                </a:solidFill>
              </a:rPr>
              <a:t>Event Store</a:t>
            </a:r>
          </a:p>
          <a:p>
            <a:pPr algn="ctr" defTabSz="932472" fontAlgn="base">
              <a:spcBef>
                <a:spcPct val="0"/>
              </a:spcBef>
              <a:spcAft>
                <a:spcPct val="0"/>
              </a:spcAft>
            </a:pPr>
            <a:endParaRPr lang="en-US" sz="1100" b="1" dirty="0">
              <a:solidFill>
                <a:schemeClr val="bg1"/>
              </a:solidFill>
            </a:endParaRPr>
          </a:p>
          <a:p>
            <a:pPr marL="171450" indent="-171450" defTabSz="932472" fontAlgn="base">
              <a:spcBef>
                <a:spcPct val="0"/>
              </a:spcBef>
              <a:spcAft>
                <a:spcPct val="0"/>
              </a:spcAft>
              <a:buFont typeface="Wingdings" panose="05000000000000000000" pitchFamily="2" charset="2"/>
              <a:buChar char="§"/>
            </a:pPr>
            <a:r>
              <a:rPr lang="en-US" sz="1100" dirty="0">
                <a:solidFill>
                  <a:schemeClr val="bg1"/>
                </a:solidFill>
              </a:rPr>
              <a:t>Process store and query device and application events in near real time i.e. </a:t>
            </a:r>
            <a:r>
              <a:rPr lang="en-US" sz="1100" dirty="0" err="1">
                <a:solidFill>
                  <a:schemeClr val="bg1"/>
                </a:solidFill>
              </a:rPr>
              <a:t>IoT</a:t>
            </a:r>
            <a:r>
              <a:rPr lang="en-US" sz="1100" dirty="0">
                <a:solidFill>
                  <a:schemeClr val="bg1"/>
                </a:solidFill>
              </a:rPr>
              <a:t> systems</a:t>
            </a:r>
          </a:p>
          <a:p>
            <a:pPr marL="171450" indent="-171450" defTabSz="932472" fontAlgn="base">
              <a:spcBef>
                <a:spcPct val="0"/>
              </a:spcBef>
              <a:spcAft>
                <a:spcPct val="0"/>
              </a:spcAft>
              <a:buFont typeface="Wingdings" panose="05000000000000000000" pitchFamily="2" charset="2"/>
              <a:buChar char="§"/>
            </a:pPr>
            <a:r>
              <a:rPr lang="en-US" sz="1100" dirty="0">
                <a:solidFill>
                  <a:schemeClr val="bg1"/>
                </a:solidFill>
              </a:rPr>
              <a:t>Partition data as time-series or by source ID</a:t>
            </a:r>
          </a:p>
          <a:p>
            <a:pPr marL="171450" indent="-171450" defTabSz="932472" fontAlgn="base">
              <a:spcBef>
                <a:spcPct val="0"/>
              </a:spcBef>
              <a:spcAft>
                <a:spcPct val="0"/>
              </a:spcAft>
              <a:buFont typeface="Wingdings" panose="05000000000000000000" pitchFamily="2" charset="2"/>
              <a:buChar char="§"/>
            </a:pPr>
            <a:r>
              <a:rPr lang="en-US" sz="1100" dirty="0">
                <a:solidFill>
                  <a:schemeClr val="bg1"/>
                </a:solidFill>
              </a:rPr>
              <a:t>Expose web APIs and application experiences over event data with diverse structure</a:t>
            </a:r>
          </a:p>
          <a:p>
            <a:pPr marL="171450" indent="-171450" defTabSz="932472" fontAlgn="base">
              <a:spcBef>
                <a:spcPct val="0"/>
              </a:spcBef>
              <a:spcAft>
                <a:spcPct val="0"/>
              </a:spcAft>
              <a:buFont typeface="Wingdings" panose="05000000000000000000" pitchFamily="2" charset="2"/>
              <a:buChar char="§"/>
            </a:pPr>
            <a:r>
              <a:rPr lang="en-US" sz="1100" dirty="0">
                <a:solidFill>
                  <a:schemeClr val="bg1"/>
                </a:solidFill>
              </a:rPr>
              <a:t>Archive or delete data as it ages out</a:t>
            </a:r>
          </a:p>
          <a:p>
            <a:pPr marL="171450" indent="-171450" defTabSz="932472" fontAlgn="base">
              <a:spcBef>
                <a:spcPct val="0"/>
              </a:spcBef>
              <a:spcAft>
                <a:spcPct val="0"/>
              </a:spcAft>
              <a:buFont typeface="Wingdings" panose="05000000000000000000" pitchFamily="2" charset="2"/>
              <a:buChar char="§"/>
            </a:pPr>
            <a:endParaRPr lang="en-US" sz="1100" dirty="0">
              <a:solidFill>
                <a:schemeClr val="bg1"/>
              </a:solidFill>
            </a:endParaRPr>
          </a:p>
          <a:p>
            <a:pPr algn="l" defTabSz="932472" fontAlgn="base">
              <a:spcBef>
                <a:spcPct val="0"/>
              </a:spcBef>
              <a:spcAft>
                <a:spcPct val="0"/>
              </a:spcAft>
            </a:pPr>
            <a:r>
              <a:rPr lang="en-US" sz="1400" b="1" dirty="0">
                <a:solidFill>
                  <a:schemeClr val="bg1"/>
                </a:solidFill>
              </a:rPr>
              <a:t>User Generated Content</a:t>
            </a:r>
          </a:p>
          <a:p>
            <a:pPr marL="285750" indent="-285750" defTabSz="932472" fontAlgn="base">
              <a:spcBef>
                <a:spcPct val="0"/>
              </a:spcBef>
              <a:spcAft>
                <a:spcPct val="0"/>
              </a:spcAft>
              <a:buFont typeface="Wingdings" panose="05000000000000000000" pitchFamily="2" charset="2"/>
              <a:buChar char="§"/>
            </a:pPr>
            <a:endParaRPr lang="en-US" sz="1200" dirty="0">
              <a:solidFill>
                <a:schemeClr val="bg1"/>
              </a:solidFill>
            </a:endParaRPr>
          </a:p>
          <a:p>
            <a:pPr marL="285750" indent="-285750" defTabSz="932472" fontAlgn="base">
              <a:spcBef>
                <a:spcPct val="0"/>
              </a:spcBef>
              <a:spcAft>
                <a:spcPct val="0"/>
              </a:spcAft>
              <a:buFont typeface="Wingdings" panose="05000000000000000000" pitchFamily="2" charset="2"/>
              <a:buChar char="§"/>
            </a:pPr>
            <a:r>
              <a:rPr lang="en-US" sz="1200" dirty="0">
                <a:solidFill>
                  <a:schemeClr val="bg1"/>
                </a:solidFill>
              </a:rPr>
              <a:t>Store user generated content such as blogs, comments, annotations.</a:t>
            </a:r>
          </a:p>
          <a:p>
            <a:pPr marL="285750" indent="-285750" defTabSz="932472" fontAlgn="base">
              <a:spcBef>
                <a:spcPct val="0"/>
              </a:spcBef>
              <a:spcAft>
                <a:spcPct val="0"/>
              </a:spcAft>
              <a:buFont typeface="Wingdings" panose="05000000000000000000" pitchFamily="2" charset="2"/>
              <a:buChar char="§"/>
            </a:pPr>
            <a:r>
              <a:rPr lang="en-US" sz="1200" dirty="0">
                <a:solidFill>
                  <a:schemeClr val="bg1"/>
                </a:solidFill>
              </a:rPr>
              <a:t>Support varying properties based on consumption platform (web, mobile)</a:t>
            </a:r>
          </a:p>
          <a:p>
            <a:pPr marL="285750" indent="-285750" defTabSz="932472" fontAlgn="base">
              <a:spcBef>
                <a:spcPct val="0"/>
              </a:spcBef>
              <a:spcAft>
                <a:spcPct val="0"/>
              </a:spcAft>
              <a:buFont typeface="Wingdings" panose="05000000000000000000" pitchFamily="2" charset="2"/>
              <a:buChar char="§"/>
            </a:pPr>
            <a:r>
              <a:rPr lang="en-US" sz="1200" dirty="0">
                <a:solidFill>
                  <a:schemeClr val="bg1"/>
                </a:solidFill>
              </a:rPr>
              <a:t>Rapidly evolve schema based on application needs</a:t>
            </a:r>
          </a:p>
          <a:p>
            <a:pPr marL="285750" indent="-285750" defTabSz="932472" fontAlgn="base">
              <a:spcBef>
                <a:spcPct val="0"/>
              </a:spcBef>
              <a:spcAft>
                <a:spcPct val="0"/>
              </a:spcAft>
              <a:buFont typeface="Wingdings" panose="05000000000000000000" pitchFamily="2" charset="2"/>
              <a:buChar char="§"/>
            </a:pPr>
            <a:endParaRPr lang="en-US" sz="1200" dirty="0">
              <a:solidFill>
                <a:schemeClr val="bg1"/>
              </a:solidFill>
            </a:endParaRPr>
          </a:p>
          <a:p>
            <a:pPr algn="l" defTabSz="932472" fontAlgn="base">
              <a:spcBef>
                <a:spcPct val="0"/>
              </a:spcBef>
              <a:spcAft>
                <a:spcPct val="0"/>
              </a:spcAft>
            </a:pPr>
            <a:r>
              <a:rPr lang="en-US" sz="1400" b="1" dirty="0">
                <a:solidFill>
                  <a:schemeClr val="bg1"/>
                </a:solidFill>
              </a:rPr>
              <a:t>Data Exchange</a:t>
            </a:r>
          </a:p>
          <a:p>
            <a:pPr marL="285750" indent="-285750" defTabSz="932472" fontAlgn="base">
              <a:spcBef>
                <a:spcPct val="0"/>
              </a:spcBef>
              <a:spcAft>
                <a:spcPct val="0"/>
              </a:spcAft>
              <a:buFont typeface="Wingdings" panose="05000000000000000000" pitchFamily="2" charset="2"/>
              <a:buChar char="§"/>
            </a:pPr>
            <a:endParaRPr lang="en-US" sz="1200" dirty="0">
              <a:solidFill>
                <a:schemeClr val="bg1"/>
              </a:solidFill>
            </a:endParaRPr>
          </a:p>
          <a:p>
            <a:pPr marL="285750" indent="-285750" defTabSz="932472" fontAlgn="base">
              <a:spcBef>
                <a:spcPct val="0"/>
              </a:spcBef>
              <a:spcAft>
                <a:spcPct val="0"/>
              </a:spcAft>
              <a:buFont typeface="Wingdings" panose="05000000000000000000" pitchFamily="2" charset="2"/>
              <a:buChar char="§"/>
            </a:pPr>
            <a:r>
              <a:rPr lang="en-US" sz="1200" dirty="0">
                <a:solidFill>
                  <a:schemeClr val="bg1"/>
                </a:solidFill>
              </a:rPr>
              <a:t>Consume, aggregate and serve data from a variety of sources</a:t>
            </a:r>
          </a:p>
          <a:p>
            <a:pPr marL="285750" indent="-285750" defTabSz="932472" fontAlgn="base">
              <a:spcBef>
                <a:spcPct val="0"/>
              </a:spcBef>
              <a:spcAft>
                <a:spcPct val="0"/>
              </a:spcAft>
              <a:buFont typeface="Wingdings" panose="05000000000000000000" pitchFamily="2" charset="2"/>
              <a:buChar char="§"/>
            </a:pPr>
            <a:r>
              <a:rPr lang="en-US" sz="1200" dirty="0">
                <a:solidFill>
                  <a:schemeClr val="bg1"/>
                </a:solidFill>
              </a:rPr>
              <a:t>Adapt to evolving schemas</a:t>
            </a:r>
          </a:p>
          <a:p>
            <a:pPr marL="285750" indent="-285750" defTabSz="932472" fontAlgn="base">
              <a:spcBef>
                <a:spcPct val="0"/>
              </a:spcBef>
              <a:spcAft>
                <a:spcPct val="0"/>
              </a:spcAft>
              <a:buFont typeface="Wingdings" panose="05000000000000000000" pitchFamily="2" charset="2"/>
              <a:buChar char="§"/>
            </a:pPr>
            <a:r>
              <a:rPr lang="en-US" sz="1200" dirty="0">
                <a:solidFill>
                  <a:schemeClr val="bg1"/>
                </a:solidFill>
              </a:rPr>
              <a:t>Offer queries over heterogeneous document structures</a:t>
            </a:r>
          </a:p>
          <a:p>
            <a:pPr marL="285750" indent="-285750" defTabSz="932472" fontAlgn="base">
              <a:spcBef>
                <a:spcPct val="0"/>
              </a:spcBef>
              <a:spcAft>
                <a:spcPct val="0"/>
              </a:spcAft>
              <a:buFont typeface="Wingdings" panose="05000000000000000000" pitchFamily="2" charset="2"/>
              <a:buChar char="§"/>
            </a:pPr>
            <a:r>
              <a:rPr lang="en-US" sz="1200" dirty="0">
                <a:solidFill>
                  <a:schemeClr val="bg1"/>
                </a:solidFill>
              </a:rPr>
              <a:t>Scale data consumption or delivery from disparate sources</a:t>
            </a:r>
          </a:p>
          <a:p>
            <a:pPr marL="285750" indent="-285750" defTabSz="932472" fontAlgn="base">
              <a:spcBef>
                <a:spcPct val="0"/>
              </a:spcBef>
              <a:spcAft>
                <a:spcPct val="0"/>
              </a:spcAft>
              <a:buFont typeface="Wingdings" panose="05000000000000000000" pitchFamily="2" charset="2"/>
              <a:buChar char="§"/>
            </a:pPr>
            <a:endParaRPr lang="en-US" sz="1200" dirty="0">
              <a:solidFill>
                <a:schemeClr val="bg1"/>
              </a:solidFill>
            </a:endParaRPr>
          </a:p>
          <a:p>
            <a:pPr marL="171450" indent="-171450" defTabSz="932472" fontAlgn="base">
              <a:spcBef>
                <a:spcPct val="0"/>
              </a:spcBef>
              <a:spcAft>
                <a:spcPct val="0"/>
              </a:spcAft>
              <a:buFont typeface="Wingdings" panose="05000000000000000000" pitchFamily="2" charset="2"/>
              <a:buChar char="§"/>
            </a:pPr>
            <a:endParaRPr lang="en-US" sz="1200" dirty="0">
              <a:solidFill>
                <a:schemeClr val="bg1"/>
              </a:solidFill>
            </a:endParaRPr>
          </a:p>
          <a:p>
            <a:pPr marL="171450" indent="-171450" defTabSz="932472" fontAlgn="base">
              <a:spcBef>
                <a:spcPct val="0"/>
              </a:spcBef>
              <a:spcAft>
                <a:spcPct val="0"/>
              </a:spcAft>
              <a:buFont typeface="Wingdings" panose="05000000000000000000" pitchFamily="2" charset="2"/>
              <a:buChar char="§"/>
            </a:pPr>
            <a:endParaRPr lang="en-US" sz="1100" dirty="0">
              <a:solidFill>
                <a:schemeClr val="bg1"/>
              </a:solidFill>
            </a:endParaRPr>
          </a:p>
          <a:p>
            <a:endParaRPr lang="en-US" baseline="0" dirty="0"/>
          </a:p>
        </p:txBody>
      </p:sp>
      <p:sp>
        <p:nvSpPr>
          <p:cNvPr id="4" name="Slide Number Placeholder 3"/>
          <p:cNvSpPr>
            <a:spLocks noGrp="1"/>
          </p:cNvSpPr>
          <p:nvPr>
            <p:ph type="sldNum" sz="quarter" idx="10"/>
          </p:nvPr>
        </p:nvSpPr>
        <p:spPr/>
        <p:txBody>
          <a:bodyPr/>
          <a:lstStyle/>
          <a:p>
            <a:fld id="{1BEF7A34-06B2-4D5D-AD9D-2BB89658D3B3}" type="slidenum">
              <a:rPr lang="en-US" smtClean="0">
                <a:solidFill>
                  <a:prstClr val="black"/>
                </a:solidFill>
              </a:rPr>
              <a:pPr/>
              <a:t>136</a:t>
            </a:fld>
            <a:endParaRPr lang="en-US" dirty="0">
              <a:solidFill>
                <a:prstClr val="black"/>
              </a:solidFill>
            </a:endParaRPr>
          </a:p>
        </p:txBody>
      </p:sp>
    </p:spTree>
    <p:extLst>
      <p:ext uri="{BB962C8B-B14F-4D97-AF65-F5344CB8AC3E}">
        <p14:creationId xmlns:p14="http://schemas.microsoft.com/office/powerpoint/2010/main" val="68523869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Calibri"/>
              </a:rPr>
              <a:t>Source: http://azure.microsoft.com/en-us/documentation/articles/documentdb-resources/#documents</a:t>
            </a:r>
          </a:p>
          <a:p>
            <a:br>
              <a:rPr lang="en-US">
                <a:latin typeface="Calibri"/>
              </a:rPr>
            </a:br>
            <a:endParaRPr lang="en-US">
              <a:latin typeface="Calibri"/>
            </a:endParaRPr>
          </a:p>
          <a:p>
            <a:r>
              <a:rPr lang="en-US">
                <a:latin typeface="Calibri"/>
              </a:rPr>
              <a:t>You can insert, replace, delete, read, enumerate and query arbitrary JSON documents in a collection. DocumentDB does not mandate any schema and does not require secondary indexes in order to support querying over documents in a collection. </a:t>
            </a:r>
          </a:p>
          <a:p>
            <a:br>
              <a:rPr lang="en-US">
                <a:latin typeface="Calibri"/>
              </a:rPr>
            </a:br>
            <a:endParaRPr lang="en-US">
              <a:latin typeface="Calibri"/>
            </a:endParaRPr>
          </a:p>
          <a:p>
            <a:r>
              <a:rPr lang="en-US">
                <a:latin typeface="Calibri"/>
              </a:rPr>
              <a:t>Being a truly open database service , DocumentDB does not invent any specialized data types (e.g. date time) or specific encodings for JSON documents. Note that DocumentDB does not require any special JSON conventions to codify the relationships among various documents; the SQL query language of DocumentDB provides very powerful hierarchical and relational query operators to query and project documents without any special annotations or need to codify relationships among documents using distinguished properties. </a:t>
            </a:r>
          </a:p>
          <a:p>
            <a:br>
              <a:rPr lang="en-US">
                <a:latin typeface="Calibri"/>
              </a:rPr>
            </a:br>
            <a:endParaRPr lang="en-US">
              <a:latin typeface="Calibri"/>
            </a:endParaRPr>
          </a:p>
          <a:p>
            <a:r>
              <a:rPr lang="en-US">
                <a:latin typeface="Calibri"/>
              </a:rPr>
              <a:t>As with all other resources, documents can be created, replaced, deleted, read, enumerated and queried easily using either REST APIs or any of the client SDKs. Deleting a document instantly frees up the quota corresponding to all of the nested attachments. The read consistency level of documents follows the consistency policy on the database account. This policy can be overridden on a per-request basis depending on data consistency requirements of your application .When querying documents, the read consistency follows the indexing mode set on the collection. For “consistent”, this follows the account’s consistency policy. </a:t>
            </a:r>
          </a:p>
          <a:p>
            <a:br>
              <a:rPr lang="en-US">
                <a:latin typeface="Calibri"/>
              </a:rPr>
            </a:br>
            <a:endParaRPr lang="en-US">
              <a:latin typeface="Calibri"/>
            </a:endParaRPr>
          </a:p>
          <a:p>
            <a:br>
              <a:rPr lang="en-US">
                <a:latin typeface="Calibri"/>
              </a:rPr>
            </a:br>
            <a:endParaRPr lang="en-US">
              <a:latin typeface="Calibri"/>
            </a:endParaRPr>
          </a:p>
        </p:txBody>
      </p:sp>
      <p:sp>
        <p:nvSpPr>
          <p:cNvPr id="4" name="Slide Number Placeholder 3"/>
          <p:cNvSpPr>
            <a:spLocks noGrp="1"/>
          </p:cNvSpPr>
          <p:nvPr>
            <p:ph type="sldNum" sz="quarter" idx="10"/>
          </p:nvPr>
        </p:nvSpPr>
        <p:spPr/>
        <p:txBody>
          <a:bodyPr/>
          <a:lstStyle/>
          <a:p>
            <a:fld id="{2C52CFDC-D2D5-4B9F-BA75-89F771E01AEB}" type="slidenum">
              <a:rPr lang="en-US" smtClean="0"/>
              <a:t>138</a:t>
            </a:fld>
            <a:endParaRPr lang="en-US"/>
          </a:p>
        </p:txBody>
      </p:sp>
    </p:spTree>
    <p:extLst>
      <p:ext uri="{BB962C8B-B14F-4D97-AF65-F5344CB8AC3E}">
        <p14:creationId xmlns:p14="http://schemas.microsoft.com/office/powerpoint/2010/main" val="265363804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Calibri"/>
              </a:rPr>
              <a:t>Source: http://azure.microsoft.com/en-us/documentation/articles/documentdb-indexing-policies/#performance-tuning</a:t>
            </a:r>
          </a:p>
          <a:p>
            <a:br>
              <a:rPr lang="en-US">
                <a:latin typeface="Calibri"/>
              </a:rPr>
            </a:br>
            <a:endParaRPr lang="en-US">
              <a:latin typeface="Calibri"/>
            </a:endParaRPr>
          </a:p>
          <a:p>
            <a:r>
              <a:rPr lang="en-US">
                <a:latin typeface="Calibri"/>
              </a:rPr>
              <a:t>As you evaluate different indexing policy configurations, you should measure the storage and throughput implications of the policy through the DocumentDB APIs.</a:t>
            </a:r>
          </a:p>
          <a:p>
            <a:r>
              <a:rPr lang="en-US">
                <a:latin typeface="Calibri"/>
              </a:rPr>
              <a:t>To check the storage quota and usage of a collection, run a HEAD or GET request against the collection resource, and inspect the x-ms-request-quota and the x-ms-request-usage headers. In the .NET SDK, the </a:t>
            </a:r>
            <a:r>
              <a:rPr lang="en-US">
                <a:latin typeface="Calibri"/>
                <a:hlinkClick r:id="rId3"/>
              </a:rPr>
              <a:t>DocumentSizeQuota</a:t>
            </a:r>
            <a:r>
              <a:rPr lang="en-US">
                <a:latin typeface="Calibri"/>
              </a:rPr>
              <a:t> and </a:t>
            </a:r>
            <a:r>
              <a:rPr lang="en-US">
                <a:latin typeface="Calibri"/>
                <a:hlinkClick r:id="rId4"/>
              </a:rPr>
              <a:t>DocumentSizeUsage</a:t>
            </a:r>
            <a:r>
              <a:rPr lang="en-US">
                <a:latin typeface="Calibri"/>
              </a:rPr>
              <a:t> properties in </a:t>
            </a:r>
            <a:r>
              <a:rPr lang="en-US">
                <a:latin typeface="Calibri"/>
                <a:hlinkClick r:id="rId5"/>
              </a:rPr>
              <a:t>ResourceResponse</a:t>
            </a:r>
            <a:r>
              <a:rPr lang="en-US">
                <a:latin typeface="Calibri"/>
              </a:rPr>
              <a:t> contain these corresponding values.</a:t>
            </a:r>
          </a:p>
          <a:p>
            <a:br>
              <a:rPr lang="en-US">
                <a:latin typeface="Calibri"/>
              </a:rPr>
            </a:br>
            <a:endParaRPr lang="en-US">
              <a:latin typeface="Calibri"/>
            </a:endParaRPr>
          </a:p>
          <a:p>
            <a:br>
              <a:rPr lang="en-US">
                <a:latin typeface="Calibri"/>
              </a:rPr>
            </a:br>
            <a:endParaRPr lang="en-US">
              <a:latin typeface="Calibri"/>
            </a:endParaRPr>
          </a:p>
        </p:txBody>
      </p:sp>
      <p:sp>
        <p:nvSpPr>
          <p:cNvPr id="4" name="Slide Number Placeholder 3"/>
          <p:cNvSpPr>
            <a:spLocks noGrp="1"/>
          </p:cNvSpPr>
          <p:nvPr>
            <p:ph type="sldNum" sz="quarter" idx="10"/>
          </p:nvPr>
        </p:nvSpPr>
        <p:spPr/>
        <p:txBody>
          <a:bodyPr/>
          <a:lstStyle/>
          <a:p>
            <a:fld id="{2C52CFDC-D2D5-4B9F-BA75-89F771E01AEB}" type="slidenum">
              <a:rPr lang="en-US" smtClean="0"/>
              <a:t>139</a:t>
            </a:fld>
            <a:endParaRPr lang="en-US"/>
          </a:p>
        </p:txBody>
      </p:sp>
    </p:spTree>
    <p:extLst>
      <p:ext uri="{BB962C8B-B14F-4D97-AF65-F5344CB8AC3E}">
        <p14:creationId xmlns:p14="http://schemas.microsoft.com/office/powerpoint/2010/main" val="285710138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C52CFDC-D2D5-4B9F-BA75-89F771E01AEB}" type="slidenum">
              <a:rPr lang="en-US" smtClean="0"/>
              <a:t>140</a:t>
            </a:fld>
            <a:endParaRPr lang="en-US"/>
          </a:p>
        </p:txBody>
      </p:sp>
    </p:spTree>
    <p:extLst>
      <p:ext uri="{BB962C8B-B14F-4D97-AF65-F5344CB8AC3E}">
        <p14:creationId xmlns:p14="http://schemas.microsoft.com/office/powerpoint/2010/main" val="21296754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C52CFDC-D2D5-4B9F-BA75-89F771E01AEB}" type="slidenum">
              <a:rPr lang="en-US" smtClean="0"/>
              <a:t>‹#›</a:t>
            </a:fld>
            <a:endParaRPr lang="en-US"/>
          </a:p>
        </p:txBody>
      </p:sp>
    </p:spTree>
    <p:extLst>
      <p:ext uri="{BB962C8B-B14F-4D97-AF65-F5344CB8AC3E}">
        <p14:creationId xmlns:p14="http://schemas.microsoft.com/office/powerpoint/2010/main" val="244184713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C52CFDC-D2D5-4B9F-BA75-89F771E01AEB}" type="slidenum">
              <a:rPr lang="en-US" smtClean="0"/>
              <a:t>49</a:t>
            </a:fld>
            <a:endParaRPr lang="en-US"/>
          </a:p>
        </p:txBody>
      </p:sp>
    </p:spTree>
    <p:extLst>
      <p:ext uri="{BB962C8B-B14F-4D97-AF65-F5344CB8AC3E}">
        <p14:creationId xmlns:p14="http://schemas.microsoft.com/office/powerpoint/2010/main" val="23555732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b="1" dirty="0"/>
              <a:t>Slide Objective</a:t>
            </a:r>
          </a:p>
          <a:p>
            <a:r>
              <a:rPr lang="en-US" b="0" dirty="0"/>
              <a:t>Understand page blob</a:t>
            </a:r>
          </a:p>
          <a:p>
            <a:endParaRPr lang="en-US" b="0" dirty="0"/>
          </a:p>
          <a:p>
            <a:r>
              <a:rPr lang="en-US" b="1" dirty="0"/>
              <a:t>Speaker Notes</a:t>
            </a:r>
          </a:p>
          <a:p>
            <a:pPr marL="0" indent="0">
              <a:buFont typeface="Arial" pitchFamily="34" charset="0"/>
              <a:buNone/>
            </a:pPr>
            <a:endParaRPr lang="en-NZ" baseline="0" dirty="0"/>
          </a:p>
          <a:p>
            <a:pPr marL="171450" indent="-171450">
              <a:buFont typeface="Arial" pitchFamily="34" charset="0"/>
              <a:buChar char="•"/>
            </a:pPr>
            <a:r>
              <a:rPr lang="en-NZ" dirty="0"/>
              <a:t>Page blobs are a collection of pages. </a:t>
            </a:r>
          </a:p>
          <a:p>
            <a:pPr marL="384431" lvl="1" indent="-171450">
              <a:buFont typeface="Arial" pitchFamily="34" charset="0"/>
              <a:buChar char="•"/>
            </a:pPr>
            <a:r>
              <a:rPr lang="en-NZ" dirty="0"/>
              <a:t>A page is a range of data that is identified by its offset from the start of the blob. </a:t>
            </a:r>
          </a:p>
          <a:p>
            <a:pPr marL="171450" indent="-171450">
              <a:buFont typeface="Arial" pitchFamily="34" charset="0"/>
              <a:buChar char="•"/>
            </a:pPr>
            <a:r>
              <a:rPr lang="en-NZ" dirty="0"/>
              <a:t>To create a page blob, you initialize the page blob by calling </a:t>
            </a:r>
            <a:r>
              <a:rPr lang="en-NZ" dirty="0">
                <a:hlinkClick r:id="rId3"/>
              </a:rPr>
              <a:t>Put Blob</a:t>
            </a:r>
            <a:r>
              <a:rPr lang="en-NZ" dirty="0"/>
              <a:t> and specifying its maximum size. </a:t>
            </a:r>
          </a:p>
          <a:p>
            <a:pPr marL="171450" indent="-171450">
              <a:buFont typeface="Arial" pitchFamily="34" charset="0"/>
              <a:buChar char="•"/>
            </a:pPr>
            <a:r>
              <a:rPr lang="en-NZ" dirty="0"/>
              <a:t>To add content to or update a page blob, you call the </a:t>
            </a:r>
            <a:r>
              <a:rPr lang="en-NZ" dirty="0">
                <a:hlinkClick r:id="rId4"/>
              </a:rPr>
              <a:t>Put Page</a:t>
            </a:r>
            <a:r>
              <a:rPr lang="en-NZ" dirty="0"/>
              <a:t> operation to modify a page or range of pages by specifying an offset and range. All pages must align 512-byte page boundaries.</a:t>
            </a:r>
          </a:p>
          <a:p>
            <a:pPr marL="384431" lvl="1" indent="-171450">
              <a:buFont typeface="Arial" pitchFamily="34" charset="0"/>
              <a:buChar char="•"/>
            </a:pPr>
            <a:r>
              <a:rPr lang="en-NZ" dirty="0"/>
              <a:t>Unlike writes to block blobs, writes to page blobs happen in-place and are immediately committed to the blob.</a:t>
            </a:r>
          </a:p>
          <a:p>
            <a:pPr marL="171450" indent="-171450">
              <a:buFont typeface="Arial" pitchFamily="34" charset="0"/>
              <a:buChar char="•"/>
            </a:pPr>
            <a:r>
              <a:rPr lang="en-NZ" dirty="0"/>
              <a:t>The maximum size for a page blob is 1 TB. </a:t>
            </a:r>
          </a:p>
          <a:p>
            <a:pPr marL="384431" lvl="1" indent="-171450">
              <a:buFont typeface="Arial" pitchFamily="34" charset="0"/>
              <a:buChar char="•"/>
            </a:pPr>
            <a:r>
              <a:rPr lang="en-NZ" dirty="0"/>
              <a:t>A page written to a page blob may be up to 1 TB in size</a:t>
            </a:r>
            <a:r>
              <a:rPr lang="en-NZ" baseline="0" dirty="0"/>
              <a:t> but will typically be much smaller</a:t>
            </a:r>
            <a:endParaRPr lang="en-NZ" dirty="0"/>
          </a:p>
          <a:p>
            <a:pPr marL="171450" indent="-171450">
              <a:buFont typeface="Arial" pitchFamily="34" charset="0"/>
              <a:buChar char="•"/>
            </a:pPr>
            <a:endParaRPr lang="en-US" baseline="0" dirty="0"/>
          </a:p>
          <a:p>
            <a:r>
              <a:rPr lang="en-US" b="1" baseline="0" dirty="0"/>
              <a:t>Notes</a:t>
            </a:r>
          </a:p>
          <a:p>
            <a:r>
              <a:rPr lang="en-US" dirty="0"/>
              <a:t>http://msdn.microsoft.com/en-us/library/dd135734.aspx</a:t>
            </a:r>
            <a:endParaRPr lang="en-NZ"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Tree>
    <p:extLst>
      <p:ext uri="{BB962C8B-B14F-4D97-AF65-F5344CB8AC3E}">
        <p14:creationId xmlns:p14="http://schemas.microsoft.com/office/powerpoint/2010/main" val="7982131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r>
              <a:rPr lang="en-US" b="1" dirty="0"/>
              <a:t>Slide Objectives</a:t>
            </a:r>
          </a:p>
          <a:p>
            <a:pPr marL="171450" indent="-171450">
              <a:buFont typeface="Arial" pitchFamily="34" charset="0"/>
              <a:buChar char="•"/>
            </a:pPr>
            <a:r>
              <a:rPr lang="en-US" b="0" dirty="0"/>
              <a:t>Understand the hierarchy of Blob storage</a:t>
            </a:r>
          </a:p>
          <a:p>
            <a:endParaRPr lang="en-US" b="0" dirty="0"/>
          </a:p>
          <a:p>
            <a:r>
              <a:rPr lang="en-US" b="1" dirty="0"/>
              <a:t>Speaker Notes</a:t>
            </a:r>
          </a:p>
          <a:p>
            <a:pPr marL="171450" indent="-171450">
              <a:buFont typeface="Arial" pitchFamily="34" charset="0"/>
              <a:buChar char="•"/>
            </a:pPr>
            <a:r>
              <a:rPr lang="en-NZ" dirty="0"/>
              <a:t>The Blob service provides storage for entities, such as binary files and text files. </a:t>
            </a:r>
          </a:p>
          <a:p>
            <a:pPr marL="171450" indent="-171450">
              <a:buFont typeface="Arial" pitchFamily="34" charset="0"/>
              <a:buChar char="•"/>
            </a:pPr>
            <a:r>
              <a:rPr lang="en-NZ" dirty="0"/>
              <a:t>The REST API for the Blob service exposes two resources: </a:t>
            </a:r>
          </a:p>
          <a:p>
            <a:pPr marL="384431" lvl="1" indent="-171450">
              <a:buFont typeface="Arial" pitchFamily="34" charset="0"/>
              <a:buChar char="•"/>
            </a:pPr>
            <a:r>
              <a:rPr lang="en-NZ" dirty="0"/>
              <a:t>Containers </a:t>
            </a:r>
          </a:p>
          <a:p>
            <a:pPr marL="384431" lvl="1" indent="-171450">
              <a:buFont typeface="Arial" pitchFamily="34" charset="0"/>
              <a:buChar char="•"/>
            </a:pPr>
            <a:r>
              <a:rPr lang="en-NZ" dirty="0"/>
              <a:t>Blobs. </a:t>
            </a:r>
          </a:p>
          <a:p>
            <a:pPr marL="384431" lvl="1" indent="-171450">
              <a:buFont typeface="Arial" pitchFamily="34" charset="0"/>
              <a:buChar char="•"/>
            </a:pPr>
            <a:r>
              <a:rPr lang="en-NZ" dirty="0"/>
              <a:t>A container is a set of blobs; every blob must belong to a container. </a:t>
            </a:r>
          </a:p>
          <a:p>
            <a:pPr marL="171450" lvl="0" indent="-171450">
              <a:buFont typeface="Arial" pitchFamily="34" charset="0"/>
              <a:buChar char="•"/>
            </a:pPr>
            <a:r>
              <a:rPr lang="en-NZ" dirty="0"/>
              <a:t>The Blob service defines two types of blobs:</a:t>
            </a:r>
          </a:p>
          <a:p>
            <a:pPr marL="384431" lvl="1" indent="-171450">
              <a:buFont typeface="Arial" pitchFamily="34" charset="0"/>
              <a:buChar char="•"/>
            </a:pPr>
            <a:r>
              <a:rPr lang="en-NZ" dirty="0"/>
              <a:t>Block blobs, which are optimized for streaming. </a:t>
            </a:r>
          </a:p>
          <a:p>
            <a:pPr marL="384431" lvl="1" indent="-171450">
              <a:buFont typeface="Arial" pitchFamily="34" charset="0"/>
              <a:buChar char="•"/>
            </a:pPr>
            <a:r>
              <a:rPr lang="en-NZ" dirty="0"/>
              <a:t>Page blobs, which are optimized for random read/write operations and which provide the ability to write to a range of bytes in a blob. </a:t>
            </a:r>
          </a:p>
          <a:p>
            <a:pPr marL="171450" lvl="0" indent="-171450">
              <a:buFont typeface="Arial" pitchFamily="34" charset="0"/>
              <a:buChar char="•"/>
            </a:pPr>
            <a:endParaRPr lang="en-NZ" dirty="0"/>
          </a:p>
          <a:p>
            <a:pPr marL="171450" lvl="0" indent="-171450">
              <a:buFont typeface="Arial" pitchFamily="34" charset="0"/>
              <a:buChar char="•"/>
            </a:pPr>
            <a:r>
              <a:rPr lang="en-NZ" dirty="0"/>
              <a:t>Blobs can be read by calling the </a:t>
            </a:r>
            <a:r>
              <a:rPr lang="en-NZ" dirty="0">
                <a:hlinkClick r:id="rId3"/>
              </a:rPr>
              <a:t>Get Blob</a:t>
            </a:r>
            <a:r>
              <a:rPr lang="en-NZ" dirty="0"/>
              <a:t> operation. A client may read the entire blob, or an arbitrary range of bytes. </a:t>
            </a:r>
          </a:p>
          <a:p>
            <a:pPr marL="171450" lvl="0" indent="-171450">
              <a:buFont typeface="Arial" pitchFamily="34" charset="0"/>
              <a:buChar char="•"/>
            </a:pPr>
            <a:endParaRPr lang="en-NZ" dirty="0"/>
          </a:p>
          <a:p>
            <a:pPr marL="171450" lvl="0" indent="-171450">
              <a:buFont typeface="Arial" pitchFamily="34" charset="0"/>
              <a:buChar char="•"/>
            </a:pPr>
            <a:r>
              <a:rPr lang="en-NZ" dirty="0"/>
              <a:t>Block blobs less than or equal to 64 MB in size can be uploaded by calling the </a:t>
            </a:r>
            <a:r>
              <a:rPr lang="en-NZ" dirty="0">
                <a:hlinkClick r:id="rId4"/>
              </a:rPr>
              <a:t>Put Blob</a:t>
            </a:r>
            <a:r>
              <a:rPr lang="en-NZ" dirty="0"/>
              <a:t> operation. </a:t>
            </a:r>
          </a:p>
          <a:p>
            <a:pPr marL="171450" lvl="0" indent="-171450">
              <a:buFont typeface="Arial" pitchFamily="34" charset="0"/>
              <a:buChar char="•"/>
            </a:pPr>
            <a:r>
              <a:rPr lang="en-NZ" dirty="0"/>
              <a:t>Block blobs larger than 64 MB must be uploaded as a set of blocks, each of which must be less than or equal to 4 MB in size. </a:t>
            </a:r>
            <a:br>
              <a:rPr lang="en-NZ" dirty="0"/>
            </a:br>
            <a:endParaRPr lang="en-NZ" dirty="0"/>
          </a:p>
          <a:p>
            <a:pPr marL="171450" lvl="0" indent="-171450">
              <a:buFont typeface="Arial" pitchFamily="34" charset="0"/>
              <a:buChar char="•"/>
            </a:pPr>
            <a:r>
              <a:rPr lang="en-NZ" dirty="0"/>
              <a:t>Page blobs are created and initialized with a maximum size with a call to </a:t>
            </a:r>
            <a:r>
              <a:rPr lang="en-NZ" dirty="0">
                <a:hlinkClick r:id="rId4"/>
              </a:rPr>
              <a:t>Put Blob</a:t>
            </a:r>
            <a:r>
              <a:rPr lang="en-NZ" dirty="0"/>
              <a:t>. </a:t>
            </a:r>
          </a:p>
          <a:p>
            <a:pPr marL="171450" lvl="0" indent="-171450">
              <a:buFont typeface="Arial" pitchFamily="34" charset="0"/>
              <a:buChar char="•"/>
            </a:pPr>
            <a:r>
              <a:rPr lang="en-NZ" dirty="0"/>
              <a:t>To write content to a page blob, you call the </a:t>
            </a:r>
            <a:r>
              <a:rPr lang="en-NZ" dirty="0">
                <a:hlinkClick r:id="rId5"/>
              </a:rPr>
              <a:t>Put Page</a:t>
            </a:r>
            <a:r>
              <a:rPr lang="en-NZ" dirty="0"/>
              <a:t> operation. The maximum size currently supported for a page blob is 1 TB.</a:t>
            </a:r>
          </a:p>
          <a:p>
            <a:endParaRPr lang="en-US" b="1" dirty="0"/>
          </a:p>
          <a:p>
            <a:r>
              <a:rPr lang="en-US" b="1" dirty="0"/>
              <a:t>Notes</a:t>
            </a:r>
          </a:p>
          <a:p>
            <a:r>
              <a:rPr lang="en-US" dirty="0"/>
              <a:t>http://msdn.microsoft.com/en-us/library/dd573356.aspx</a:t>
            </a:r>
          </a:p>
          <a:p>
            <a:r>
              <a:rPr lang="en-NZ" dirty="0"/>
              <a:t>Using the REST API for the Blob service, developers can create a hierarchical namespace similar to a file system. Blob names may encode a hierarchy by using a configurable path separator. For example, the blob names </a:t>
            </a:r>
            <a:r>
              <a:rPr lang="en-NZ" i="1" dirty="0"/>
              <a:t>MyGroup/MyBlob1</a:t>
            </a:r>
            <a:r>
              <a:rPr lang="en-NZ" dirty="0"/>
              <a:t> and </a:t>
            </a:r>
            <a:r>
              <a:rPr lang="en-NZ" i="1" dirty="0"/>
              <a:t>MyGroup/MyBlob2</a:t>
            </a:r>
            <a:r>
              <a:rPr lang="en-NZ" dirty="0"/>
              <a:t> imply a virtual level of organization for blobs. The enumeration operation for blobs supports traversing the virtual hierarchy in a manner similar to that of a file system, so that you can return a set of blobs that are organized beneath a group. For example, you can enumerate all blobs organized under </a:t>
            </a:r>
            <a:r>
              <a:rPr lang="en-NZ" i="1" dirty="0"/>
              <a:t>MyGroup/</a:t>
            </a:r>
            <a:r>
              <a:rPr lang="en-NZ" dirty="0"/>
              <a:t>.</a:t>
            </a:r>
            <a:endParaRPr lang="en-US" dirty="0"/>
          </a:p>
        </p:txBody>
      </p:sp>
      <p:sp>
        <p:nvSpPr>
          <p:cNvPr id="6" name="Slide Number Placeholder 5"/>
          <p:cNvSpPr>
            <a:spLocks noGrp="1"/>
          </p:cNvSpPr>
          <p:nvPr>
            <p:ph type="sldNum" sz="quarter" idx="11"/>
          </p:nvPr>
        </p:nvSpPr>
        <p:spPr/>
        <p:txBody>
          <a:bodyPr/>
          <a:lstStyle/>
          <a:p>
            <a:fld id="{8B263312-38AA-4E1E-B2B5-0F8F122B24FE}" type="slidenum">
              <a:rPr lang="en-US" smtClean="0"/>
              <a:pPr/>
              <a:t>8</a:t>
            </a:fld>
            <a:endParaRPr lang="en-US" dirty="0"/>
          </a:p>
        </p:txBody>
      </p:sp>
    </p:spTree>
    <p:extLst>
      <p:ext uri="{BB962C8B-B14F-4D97-AF65-F5344CB8AC3E}">
        <p14:creationId xmlns:p14="http://schemas.microsoft.com/office/powerpoint/2010/main" val="5725708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a:t>Slide Objective</a:t>
            </a:r>
          </a:p>
          <a:p>
            <a:r>
              <a:rPr lang="en-US" b="0" dirty="0"/>
              <a:t>Understand containers</a:t>
            </a:r>
          </a:p>
          <a:p>
            <a:br>
              <a:rPr lang="en-US" b="0" dirty="0">
                <a:latin typeface="Calibri"/>
              </a:rPr>
            </a:br>
            <a:endParaRPr lang="en-US" b="0" dirty="0">
              <a:latin typeface="Calibri"/>
            </a:endParaRPr>
          </a:p>
          <a:p>
            <a:r>
              <a:rPr lang="en-US" b="1" dirty="0"/>
              <a:t>Speaker Notes</a:t>
            </a:r>
          </a:p>
          <a:p>
            <a:br>
              <a:rPr lang="en-US" dirty="0">
                <a:latin typeface="Calibri"/>
              </a:rPr>
            </a:br>
            <a:endParaRPr lang="en-US" dirty="0">
              <a:latin typeface="Calibri"/>
            </a:endParaRPr>
          </a:p>
          <a:p>
            <a:pPr marL="171450" indent="-171450">
              <a:buFont typeface="Arial" pitchFamily="34" charset="0"/>
              <a:buChar char="•"/>
            </a:pPr>
            <a:r>
              <a:rPr lang="en-US" baseline="0" dirty="0"/>
              <a:t>Metadata is up to 8KB of name value pairs per container</a:t>
            </a:r>
          </a:p>
          <a:p>
            <a:br>
              <a:rPr lang="en-US" baseline="0" dirty="0">
                <a:latin typeface="Calibri"/>
              </a:rPr>
            </a:br>
            <a:endParaRPr lang="en-US" baseline="0" dirty="0">
              <a:latin typeface="Calibri"/>
            </a:endParaRPr>
          </a:p>
          <a:p>
            <a:r>
              <a:rPr lang="en-US" b="1" baseline="0" dirty="0"/>
              <a:t>Notes</a:t>
            </a:r>
          </a:p>
          <a:p>
            <a:r>
              <a:rPr lang="en-US" dirty="0"/>
              <a:t>http://msdn.microsoft.com/en-us/library/dd179361.aspx</a:t>
            </a:r>
          </a:p>
          <a:p>
            <a:r>
              <a:rPr lang="en-US" dirty="0"/>
              <a:t>http://msdn.microsoft.com/en-us/library/ee395424.aspx</a:t>
            </a:r>
          </a:p>
        </p:txBody>
      </p:sp>
      <p:sp>
        <p:nvSpPr>
          <p:cNvPr id="4" name="Slide Number Placeholder 3"/>
          <p:cNvSpPr>
            <a:spLocks noGrp="1"/>
          </p:cNvSpPr>
          <p:nvPr>
            <p:ph type="sldNum" sz="quarter" idx="10"/>
          </p:nvPr>
        </p:nvSpPr>
        <p:spPr/>
        <p:txBody>
          <a:bodyPr/>
          <a:lstStyle/>
          <a:p>
            <a:fld id="{97F3309C-40B0-400F-9DDF-37D5F192F07E}" type="slidenum">
              <a:rPr lang="en-US" smtClean="0"/>
              <a:pPr/>
              <a:t>9</a:t>
            </a:fld>
            <a:endParaRPr lang="en-US" dirty="0"/>
          </a:p>
        </p:txBody>
      </p:sp>
    </p:spTree>
    <p:extLst>
      <p:ext uri="{BB962C8B-B14F-4D97-AF65-F5344CB8AC3E}">
        <p14:creationId xmlns:p14="http://schemas.microsoft.com/office/powerpoint/2010/main" val="32678982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97F3309C-40B0-400F-9DDF-37D5F192F07E}" type="slidenum">
              <a:rPr lang="en-US" smtClean="0"/>
              <a:pPr/>
              <a:t>10</a:t>
            </a:fld>
            <a:endParaRPr lang="en-US" dirty="0"/>
          </a:p>
        </p:txBody>
      </p:sp>
    </p:spTree>
    <p:extLst>
      <p:ext uri="{BB962C8B-B14F-4D97-AF65-F5344CB8AC3E}">
        <p14:creationId xmlns:p14="http://schemas.microsoft.com/office/powerpoint/2010/main" val="1772085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a:latin typeface="Calibri"/>
              </a:rPr>
              <a:t>Slide Objectives</a:t>
            </a:r>
          </a:p>
          <a:p>
            <a:pPr marL="171450" indent="-171450">
              <a:buFont typeface="Arial" panose="020B0604020202020204" pitchFamily="34" charset="0"/>
              <a:buChar char="•"/>
            </a:pPr>
            <a:r>
              <a:rPr lang="en-US" dirty="0">
                <a:latin typeface="Calibri"/>
              </a:rPr>
              <a:t>Understand the hierarchy of Blob storage</a:t>
            </a:r>
          </a:p>
          <a:p>
            <a:br>
              <a:rPr lang="en-US" dirty="0">
                <a:latin typeface="Calibri"/>
              </a:rPr>
            </a:br>
            <a:endParaRPr lang="en-US" dirty="0">
              <a:latin typeface="Calibri"/>
            </a:endParaRPr>
          </a:p>
          <a:p>
            <a:r>
              <a:rPr lang="en-US" b="1" dirty="0">
                <a:latin typeface="Calibri"/>
              </a:rPr>
              <a:t>Speaker Notes</a:t>
            </a:r>
          </a:p>
          <a:p>
            <a:br>
              <a:rPr lang="en-US" b="1" dirty="0">
                <a:latin typeface="Calibri"/>
              </a:rPr>
            </a:br>
            <a:endParaRPr lang="en-NZ" b="1" dirty="0">
              <a:latin typeface="Calibri"/>
            </a:endParaRPr>
          </a:p>
          <a:p>
            <a:pPr marL="171450" indent="-171450">
              <a:buFont typeface="Arial" panose="020B0604020202020204" pitchFamily="34" charset="0"/>
              <a:buChar char="•"/>
            </a:pPr>
            <a:r>
              <a:rPr lang="en-NZ" dirty="0">
                <a:latin typeface="Calibri"/>
              </a:rPr>
              <a:t>Put Blob - Creates a new blob or replaces an existing blob within a container.</a:t>
            </a:r>
          </a:p>
          <a:p>
            <a:pPr marL="171450" indent="-171450">
              <a:buFont typeface="Arial" panose="020B0604020202020204" pitchFamily="34" charset="0"/>
              <a:buChar char="•"/>
            </a:pPr>
            <a:r>
              <a:rPr lang="en-NZ" dirty="0">
                <a:latin typeface="Calibri"/>
              </a:rPr>
              <a:t>Get Blob - Reads or downloads a blob from the system, including its metadata and properties.</a:t>
            </a:r>
          </a:p>
          <a:p>
            <a:pPr marL="171450" indent="-171450">
              <a:buFont typeface="Arial" panose="020B0604020202020204" pitchFamily="34" charset="0"/>
              <a:buChar char="•"/>
            </a:pPr>
            <a:r>
              <a:rPr lang="en-NZ" dirty="0">
                <a:latin typeface="Calibri"/>
              </a:rPr>
              <a:t>Delete Blob - Deletes a blob</a:t>
            </a:r>
          </a:p>
          <a:p>
            <a:pPr marL="171450" indent="-171450">
              <a:buFont typeface="Arial" panose="020B0604020202020204" pitchFamily="34" charset="0"/>
              <a:buChar char="•"/>
            </a:pPr>
            <a:r>
              <a:rPr lang="en-NZ" dirty="0">
                <a:latin typeface="Calibri"/>
              </a:rPr>
              <a:t>Copy Blob - Copies a source blob to a destination blob within the same storage account.</a:t>
            </a:r>
          </a:p>
          <a:p>
            <a:pPr marL="171450" indent="-171450">
              <a:buFont typeface="Arial" panose="020B0604020202020204" pitchFamily="34" charset="0"/>
              <a:buChar char="•"/>
            </a:pPr>
            <a:r>
              <a:rPr lang="en-NZ" dirty="0">
                <a:latin typeface="Calibri"/>
              </a:rPr>
              <a:t>SnapShot Blob - The Snapshot Blob operation creates a read-only snapshot of a blob.</a:t>
            </a:r>
          </a:p>
          <a:p>
            <a:pPr marL="171450" indent="-171450">
              <a:buFont typeface="Arial" panose="020B0604020202020204" pitchFamily="34" charset="0"/>
              <a:buChar char="•"/>
            </a:pPr>
            <a:r>
              <a:rPr lang="en-NZ" dirty="0">
                <a:latin typeface="Calibri"/>
              </a:rPr>
              <a:t>Lease Blob - Establishes an exclusive one-minute write lock on a blob. To write to a locked blob, a client must provide a lease ID.</a:t>
            </a:r>
          </a:p>
          <a:p>
            <a:pPr marL="171450" indent="-171450">
              <a:buFont typeface="Arial" panose="020B0604020202020204" pitchFamily="34" charset="0"/>
              <a:buChar char="•"/>
            </a:pPr>
            <a:br>
              <a:rPr lang="en-NZ" dirty="0">
                <a:latin typeface="Calibri"/>
              </a:rPr>
            </a:br>
            <a:endParaRPr lang="en-NZ" dirty="0">
              <a:latin typeface="Calibri"/>
            </a:endParaRPr>
          </a:p>
          <a:p>
            <a:pPr marL="171450" indent="-171450">
              <a:buFont typeface="Arial" panose="020B0604020202020204" pitchFamily="34" charset="0"/>
              <a:buChar char="•"/>
            </a:pPr>
            <a:r>
              <a:rPr lang="en-NZ" dirty="0">
                <a:latin typeface="Calibri"/>
              </a:rPr>
              <a:t>Using the REST API for the Blob service, developers can create a hierarchical namespace similar to a file system. </a:t>
            </a:r>
          </a:p>
          <a:p>
            <a:pPr marL="171450" indent="-171450">
              <a:buFont typeface="Arial" panose="020B0604020202020204" pitchFamily="34" charset="0"/>
              <a:buChar char="•"/>
            </a:pPr>
            <a:r>
              <a:rPr lang="en-NZ" dirty="0">
                <a:latin typeface="Calibri"/>
              </a:rPr>
              <a:t>Blob names may encode a hierarchy by using a configurable path separator. For example, the blob names </a:t>
            </a:r>
            <a:r>
              <a:rPr lang="en-NZ" i="1" dirty="0">
                <a:latin typeface="Calibri"/>
              </a:rPr>
              <a:t>MyGroup/MyBlob1</a:t>
            </a:r>
            <a:r>
              <a:rPr lang="en-NZ" dirty="0">
                <a:latin typeface="Calibri"/>
              </a:rPr>
              <a:t> and </a:t>
            </a:r>
            <a:r>
              <a:rPr lang="en-NZ" i="1" dirty="0">
                <a:latin typeface="Calibri"/>
              </a:rPr>
              <a:t>MyGroup/MyBlob2</a:t>
            </a:r>
            <a:r>
              <a:rPr lang="en-NZ" dirty="0">
                <a:latin typeface="Calibri"/>
              </a:rPr>
              <a:t> imply a virtual level of organization for blobs. </a:t>
            </a:r>
          </a:p>
          <a:p>
            <a:pPr marL="171450" indent="-171450">
              <a:buFont typeface="Arial" panose="020B0604020202020204" pitchFamily="34" charset="0"/>
              <a:buChar char="•"/>
            </a:pPr>
            <a:r>
              <a:rPr lang="en-NZ" dirty="0">
                <a:latin typeface="Calibri"/>
              </a:rPr>
              <a:t>The enumeration operation for blobs supports traversing the virtual hierarchy in a manner similar to that of a file system, so that you can return a set of blobs that are organized beneath a group. </a:t>
            </a:r>
          </a:p>
          <a:p>
            <a:pPr marL="171450" indent="-171450">
              <a:buFont typeface="Arial" panose="020B0604020202020204" pitchFamily="34" charset="0"/>
              <a:buChar char="•"/>
            </a:pPr>
            <a:r>
              <a:rPr lang="en-NZ" dirty="0">
                <a:latin typeface="Calibri"/>
              </a:rPr>
              <a:t>  For example, you can enumerate all blobs organized under </a:t>
            </a:r>
            <a:r>
              <a:rPr lang="en-NZ" i="1" dirty="0">
                <a:latin typeface="Calibri"/>
              </a:rPr>
              <a:t>MyGroup/</a:t>
            </a:r>
            <a:r>
              <a:rPr lang="en-NZ" dirty="0">
                <a:latin typeface="Calibri"/>
              </a:rPr>
              <a:t>.</a:t>
            </a:r>
            <a:endParaRPr lang="en-US" dirty="0">
              <a:latin typeface="Calibri"/>
            </a:endParaRPr>
          </a:p>
          <a:p>
            <a:br>
              <a:rPr lang="en-US" b="1" dirty="0">
                <a:latin typeface="Calibri"/>
              </a:rPr>
            </a:br>
            <a:endParaRPr lang="en-US" b="1" dirty="0">
              <a:latin typeface="Calibri"/>
            </a:endParaRPr>
          </a:p>
          <a:p>
            <a:r>
              <a:rPr lang="en-US" b="1" dirty="0">
                <a:latin typeface="Calibri"/>
              </a:rPr>
              <a:t>Notes</a:t>
            </a:r>
            <a:endParaRPr lang="en-NZ" b="1" dirty="0">
              <a:latin typeface="Calibri"/>
            </a:endParaRPr>
          </a:p>
          <a:p>
            <a:r>
              <a:rPr lang="en-NZ" dirty="0">
                <a:latin typeface="Calibri"/>
              </a:rPr>
              <a:t>The Blob service provides storage for entities, such as binary files and text files. The REST API for the Blob service exposes two resources: containers and blobs. A container is a set of blobs; every blob must belong to a container. The Blob service defines two types of blobs:</a:t>
            </a:r>
          </a:p>
          <a:p>
            <a:br>
              <a:rPr lang="en-NZ" dirty="0">
                <a:latin typeface="Calibri"/>
              </a:rPr>
            </a:br>
            <a:endParaRPr lang="en-NZ" dirty="0">
              <a:latin typeface="Calibri"/>
            </a:endParaRPr>
          </a:p>
          <a:p>
            <a:r>
              <a:rPr lang="en-NZ" dirty="0">
                <a:latin typeface="Calibri"/>
              </a:rPr>
              <a:t>Block blobs, which are optimized for streaming. This type of blob is the only blob type available with versions prior to 2009-09-19.</a:t>
            </a:r>
          </a:p>
          <a:p>
            <a:br>
              <a:rPr lang="en-NZ" dirty="0">
                <a:latin typeface="Calibri"/>
              </a:rPr>
            </a:br>
            <a:endParaRPr lang="en-NZ" dirty="0">
              <a:latin typeface="Calibri"/>
            </a:endParaRPr>
          </a:p>
          <a:p>
            <a:br>
              <a:rPr lang="en-NZ" dirty="0">
                <a:latin typeface="Calibri"/>
              </a:rPr>
            </a:br>
            <a:endParaRPr lang="en-NZ" dirty="0">
              <a:latin typeface="Calibri"/>
            </a:endParaRPr>
          </a:p>
          <a:p>
            <a:r>
              <a:rPr lang="en-NZ" dirty="0">
                <a:latin typeface="Calibri"/>
              </a:rPr>
              <a:t>Page blobs, which are optimized for random read/write operations and which provide the ability to write to a range of bytes in a blob. Page blobs are available only with version 2009-09-19.</a:t>
            </a:r>
          </a:p>
          <a:p>
            <a:br>
              <a:rPr lang="en-NZ" dirty="0">
                <a:latin typeface="Calibri"/>
              </a:rPr>
            </a:br>
            <a:endParaRPr lang="en-NZ" dirty="0">
              <a:latin typeface="Calibri"/>
            </a:endParaRPr>
          </a:p>
          <a:p>
            <a:br>
              <a:rPr lang="en-NZ" dirty="0">
                <a:latin typeface="Calibri"/>
              </a:rPr>
            </a:br>
            <a:endParaRPr lang="en-NZ" dirty="0">
              <a:latin typeface="Calibri"/>
            </a:endParaRPr>
          </a:p>
          <a:p>
            <a:r>
              <a:rPr lang="en-NZ" dirty="0">
                <a:latin typeface="Calibri"/>
              </a:rPr>
              <a:t>Containers and blobs support user-defined metadata in the form of name-value pairs specified as headers on a request operation.</a:t>
            </a:r>
          </a:p>
          <a:p>
            <a:br>
              <a:rPr lang="en-NZ" dirty="0">
                <a:latin typeface="Calibri"/>
              </a:rPr>
            </a:br>
            <a:endParaRPr lang="en-NZ" dirty="0">
              <a:latin typeface="Calibri"/>
            </a:endParaRPr>
          </a:p>
          <a:p>
            <a:r>
              <a:rPr lang="en-NZ" dirty="0">
                <a:latin typeface="Calibri"/>
              </a:rPr>
              <a:t>Using the REST API for the Blob service, developers can create a hierarchical namespace similar to a file system. Blob names may encode a hierarchy by using a configurable path separator. For example, the blob names MyGroup/MyBlob1 and MyGroup/MyBlob2 imply a virtual level of organization for blobs. The enumeration operation for blobs supports traversing the virtual hierarchy in a manner similar to that of a file system, so that you can return a set of blobs that are organized beneath a group. For example, you can enumerate all blobs organized under MyGroup/.</a:t>
            </a:r>
          </a:p>
          <a:p>
            <a:br>
              <a:rPr lang="en-NZ" dirty="0">
                <a:latin typeface="Calibri"/>
              </a:rPr>
            </a:br>
            <a:endParaRPr lang="en-NZ" dirty="0">
              <a:latin typeface="Calibri"/>
            </a:endParaRPr>
          </a:p>
          <a:p>
            <a:r>
              <a:rPr lang="en-NZ" dirty="0">
                <a:latin typeface="Calibri"/>
              </a:rPr>
              <a:t>A block blob may be created in one of two ways. Block blobs less than or equal to 64 MB in size can be uploaded by calling the Put Blob operation. Block blobs larger than 64 MB must be uploaded as a set of blocks, each of which must be less than or equal to 4 MB in size. A set of successfully uploaded blocks can be assembled in a specified order into a single contiguous blob by calling Put Block List. The maximum size currently supported for a block blob is 200 GB.</a:t>
            </a:r>
          </a:p>
          <a:p>
            <a:br>
              <a:rPr lang="en-NZ" dirty="0">
                <a:latin typeface="Calibri"/>
              </a:rPr>
            </a:br>
            <a:endParaRPr lang="en-NZ" dirty="0">
              <a:latin typeface="Calibri"/>
            </a:endParaRPr>
          </a:p>
          <a:p>
            <a:r>
              <a:rPr lang="en-NZ" dirty="0">
                <a:latin typeface="Calibri"/>
              </a:rPr>
              <a:t>Page blobs are created and initialized with a maximum size with a call to Put Blob. To write content to a page blob, you call the Put Page operation. The maximum size currently supported for a page blob is 1 TB.</a:t>
            </a:r>
          </a:p>
          <a:p>
            <a:br>
              <a:rPr lang="en-NZ" dirty="0">
                <a:latin typeface="Calibri"/>
              </a:rPr>
            </a:br>
            <a:endParaRPr lang="en-NZ" dirty="0">
              <a:latin typeface="Calibri"/>
            </a:endParaRPr>
          </a:p>
          <a:p>
            <a:r>
              <a:rPr lang="en-NZ" dirty="0">
                <a:latin typeface="Calibri"/>
              </a:rPr>
              <a:t>Blobs support conditional update operations that may be useful for concurrency control and efficient uploading. </a:t>
            </a:r>
          </a:p>
          <a:p>
            <a:br>
              <a:rPr lang="en-NZ" dirty="0">
                <a:latin typeface="Calibri"/>
              </a:rPr>
            </a:br>
            <a:endParaRPr lang="en-NZ" dirty="0">
              <a:latin typeface="Calibri"/>
            </a:endParaRPr>
          </a:p>
          <a:p>
            <a:r>
              <a:rPr lang="en-NZ" dirty="0">
                <a:latin typeface="Calibri"/>
              </a:rPr>
              <a:t>Blobs can be read by calling the Get Blob operation. A client may read the entire blob, or an arbitrary range of bytes. </a:t>
            </a:r>
          </a:p>
          <a:p>
            <a:br>
              <a:rPr lang="en-NZ" dirty="0">
                <a:latin typeface="Calibri"/>
              </a:rPr>
            </a:br>
            <a:endParaRPr lang="en-NZ" dirty="0">
              <a:latin typeface="Calibri"/>
            </a:endParaRPr>
          </a:p>
          <a:p>
            <a:r>
              <a:rPr lang="en-NZ" dirty="0">
                <a:latin typeface="Calibri"/>
              </a:rPr>
              <a:t>For the Blob service API reference, see Blob Service API.</a:t>
            </a:r>
            <a:endParaRPr lang="en-US" dirty="0">
              <a:latin typeface="Calibri"/>
            </a:endParaRPr>
          </a:p>
          <a:p>
            <a:br>
              <a:rPr lang="en-US" dirty="0">
                <a:latin typeface="Calibri"/>
              </a:rPr>
            </a:br>
            <a:endParaRPr lang="en-US" dirty="0">
              <a:latin typeface="Calibri"/>
            </a:endParaRPr>
          </a:p>
        </p:txBody>
      </p:sp>
      <p:sp>
        <p:nvSpPr>
          <p:cNvPr id="4" name="Slide Number Placeholder 3"/>
          <p:cNvSpPr>
            <a:spLocks noGrp="1"/>
          </p:cNvSpPr>
          <p:nvPr>
            <p:ph type="sldNum" sz="quarter" idx="10"/>
          </p:nvPr>
        </p:nvSpPr>
        <p:spPr/>
        <p:txBody>
          <a:bodyPr/>
          <a:lstStyle/>
          <a:p>
            <a:fld id="{97F3309C-40B0-400F-9DDF-37D5F192F07E}" type="slidenum">
              <a:rPr lang="en-US" smtClean="0"/>
              <a:pPr/>
              <a:t>11</a:t>
            </a:fld>
            <a:endParaRPr lang="en-US" dirty="0"/>
          </a:p>
        </p:txBody>
      </p:sp>
    </p:spTree>
    <p:extLst>
      <p:ext uri="{BB962C8B-B14F-4D97-AF65-F5344CB8AC3E}">
        <p14:creationId xmlns:p14="http://schemas.microsoft.com/office/powerpoint/2010/main" val="32147682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b="1" dirty="0"/>
              <a:t>Slide Objectives</a:t>
            </a:r>
          </a:p>
          <a:p>
            <a:pPr marL="171450" indent="-171450">
              <a:buFont typeface="Arial" pitchFamily="34" charset="0"/>
              <a:buChar char="•"/>
            </a:pPr>
            <a:r>
              <a:rPr lang="en-US" b="0" dirty="0"/>
              <a:t>Understand Tables</a:t>
            </a:r>
          </a:p>
          <a:p>
            <a:endParaRPr lang="en-US" dirty="0"/>
          </a:p>
          <a:p>
            <a:r>
              <a:rPr lang="en-US" b="1" dirty="0"/>
              <a:t>Speaker Notes</a:t>
            </a:r>
          </a:p>
          <a:p>
            <a:pPr marL="171450" indent="-171450">
              <a:buFont typeface="Arial" pitchFamily="34" charset="0"/>
              <a:buChar char="•"/>
            </a:pPr>
            <a:r>
              <a:rPr lang="en-NZ" dirty="0"/>
              <a:t>The Table service provides structured storage in the form of tables. </a:t>
            </a:r>
          </a:p>
          <a:p>
            <a:pPr marL="171450" indent="-171450">
              <a:buFont typeface="Arial" pitchFamily="34" charset="0"/>
              <a:buChar char="•"/>
            </a:pPr>
            <a:r>
              <a:rPr lang="en-NZ" dirty="0"/>
              <a:t>The Table service supports a REST API that is compliant with the ADO.NET Data Services REST API. </a:t>
            </a:r>
          </a:p>
          <a:p>
            <a:pPr marL="171450" indent="-171450">
              <a:buFont typeface="Arial" pitchFamily="34" charset="0"/>
              <a:buChar char="•"/>
            </a:pPr>
            <a:r>
              <a:rPr lang="en-NZ" dirty="0"/>
              <a:t>Developers may also use the .NET Client Library for ADO.NET Data Services to access the Table service.</a:t>
            </a:r>
            <a:endParaRPr lang="en-US" b="1" dirty="0"/>
          </a:p>
          <a:p>
            <a:pPr marL="0" indent="0">
              <a:buFont typeface="Arial" pitchFamily="34" charset="0"/>
              <a:buNone/>
            </a:pPr>
            <a:endParaRPr lang="en-US" baseline="0" dirty="0"/>
          </a:p>
          <a:p>
            <a:pPr marL="0" indent="0">
              <a:buFont typeface="Arial" pitchFamily="34" charset="0"/>
              <a:buNone/>
            </a:pPr>
            <a:r>
              <a:rPr lang="en-US" b="1" baseline="0" dirty="0"/>
              <a:t>Notes</a:t>
            </a:r>
          </a:p>
          <a:p>
            <a:r>
              <a:rPr lang="en-US" dirty="0"/>
              <a:t>http://msdn.microsoft.com/en-us/library/dd573356.aspx</a:t>
            </a:r>
          </a:p>
          <a:p>
            <a:endParaRPr lang="en-US" dirty="0"/>
          </a:p>
          <a:p>
            <a:pPr marL="0" marR="0" lvl="1" indent="0" algn="l" defTabSz="914363" rtl="0" eaLnBrk="1" fontAlgn="auto" latinLnBrk="0" hangingPunct="1">
              <a:lnSpc>
                <a:spcPct val="90000"/>
              </a:lnSpc>
              <a:spcBef>
                <a:spcPts val="0"/>
              </a:spcBef>
              <a:spcAft>
                <a:spcPts val="333"/>
              </a:spcAft>
              <a:buClrTx/>
              <a:buSzTx/>
              <a:buFontTx/>
              <a:buNone/>
              <a:tabLst/>
              <a:defRPr/>
            </a:pPr>
            <a:endParaRPr lang="en-US" dirty="0"/>
          </a:p>
          <a:p>
            <a:endParaRPr lang="en-NZ" dirty="0"/>
          </a:p>
          <a:p>
            <a:endParaRPr lang="en-US" dirty="0"/>
          </a:p>
          <a:p>
            <a:endParaRPr lang="en-US" dirty="0"/>
          </a:p>
        </p:txBody>
      </p:sp>
      <p:sp>
        <p:nvSpPr>
          <p:cNvPr id="6" name="Slide Number Placeholder 5"/>
          <p:cNvSpPr>
            <a:spLocks noGrp="1"/>
          </p:cNvSpPr>
          <p:nvPr>
            <p:ph type="sldNum" sz="quarter" idx="11"/>
          </p:nvPr>
        </p:nvSpPr>
        <p:spPr/>
        <p:txBody>
          <a:bodyPr/>
          <a:lstStyle/>
          <a:p>
            <a:fld id="{8B263312-38AA-4E1E-B2B5-0F8F122B24FE}" type="slidenum">
              <a:rPr lang="en-US" smtClean="0"/>
              <a:pPr/>
              <a:t>13</a:t>
            </a:fld>
            <a:endParaRPr lang="en-US" dirty="0"/>
          </a:p>
        </p:txBody>
      </p:sp>
    </p:spTree>
    <p:extLst>
      <p:ext uri="{BB962C8B-B14F-4D97-AF65-F5344CB8AC3E}">
        <p14:creationId xmlns:p14="http://schemas.microsoft.com/office/powerpoint/2010/main" val="9209087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image" Target="../media/image6.pn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image" Target="../media/image6.pn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2.xml"/><Relationship Id="rId4" Type="http://schemas.openxmlformats.org/officeDocument/2006/relationships/image" Target="../media/image7.pn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2.xml"/><Relationship Id="rId4" Type="http://schemas.openxmlformats.org/officeDocument/2006/relationships/image" Target="../media/image7.pn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2.xml"/><Relationship Id="rId4" Type="http://schemas.openxmlformats.org/officeDocument/2006/relationships/image" Target="../media/image7.pn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2.xml"/><Relationship Id="rId4" Type="http://schemas.openxmlformats.org/officeDocument/2006/relationships/image" Target="../media/image7.pn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2.xml"/><Relationship Id="rId4" Type="http://schemas.openxmlformats.org/officeDocument/2006/relationships/image" Target="../media/image7.pn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2.xml"/><Relationship Id="rId4" Type="http://schemas.openxmlformats.org/officeDocument/2006/relationships/image" Target="../media/image7.png"/></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 y="0"/>
            <a:ext cx="12192000" cy="925689"/>
          </a:xfrm>
        </p:spPr>
        <p:txBody>
          <a:bodyPr anchor="ctr">
            <a:normAutofit/>
          </a:bodyPr>
          <a:lstStyle>
            <a:lvl1pPr marL="0" algn="ctr">
              <a:defRPr lang="en-US" sz="2800" kern="1200" dirty="0">
                <a:solidFill>
                  <a:schemeClr val="tx1"/>
                </a:solidFill>
                <a:latin typeface="+mj-lt"/>
                <a:ea typeface="+mn-ea"/>
                <a:cs typeface="+mn-cs"/>
              </a:defRPr>
            </a:lvl1pPr>
          </a:lstStyle>
          <a:p>
            <a:r>
              <a:rPr lang="en-US" dirty="0"/>
              <a:t>Click to edit Master title style</a:t>
            </a:r>
          </a:p>
        </p:txBody>
      </p:sp>
      <p:sp>
        <p:nvSpPr>
          <p:cNvPr id="3" name="Subtitle 2"/>
          <p:cNvSpPr>
            <a:spLocks noGrp="1"/>
          </p:cNvSpPr>
          <p:nvPr>
            <p:ph type="subTitle" idx="1"/>
          </p:nvPr>
        </p:nvSpPr>
        <p:spPr>
          <a:xfrm>
            <a:off x="0" y="0"/>
            <a:ext cx="12192000" cy="6858000"/>
          </a:xfrm>
        </p:spPr>
        <p:txBody>
          <a:bodyPr>
            <a:normAutofit/>
          </a:bodyPr>
          <a:lstStyle>
            <a:lvl1pPr marL="0" indent="0" algn="ctr">
              <a:buNone/>
              <a:defRPr sz="6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27844403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322920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338399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3_Blank Color 1 Layout">
    <p:bg>
      <p:bgPr>
        <a:solidFill>
          <a:srgbClr val="007FF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312644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2_Blank Color 1 Layout">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233125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9_Blank Color 1 Layout">
    <p:bg>
      <p:bgPr>
        <a:solidFill>
          <a:srgbClr val="C86E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283937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0_Blank Color 1 Layout">
    <p:bg>
      <p:bgPr>
        <a:solidFill>
          <a:srgbClr val="58005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7559862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8_Blank Color 1 Layout">
    <p:bg>
      <p:bgPr>
        <a:solidFill>
          <a:srgbClr val="658E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2579620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4_Blank Color 1 Layout">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651941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yellow">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rgbClr val="EEB5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9746452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2_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3" name="Rectangle 2"/>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725366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3_Title Slide">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rgbClr val="1D43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606175" y="1122363"/>
            <a:ext cx="11034445" cy="2387600"/>
          </a:xfrm>
        </p:spPr>
        <p:txBody>
          <a:bodyPr anchor="b"/>
          <a:lstStyle>
            <a:lvl1pPr algn="l">
              <a:defRPr sz="6000"/>
            </a:lvl1pPr>
          </a:lstStyle>
          <a:p>
            <a:r>
              <a:rPr lang="en-US" dirty="0"/>
              <a:t>Click to edit Master title style</a:t>
            </a:r>
          </a:p>
        </p:txBody>
      </p:sp>
      <p:sp>
        <p:nvSpPr>
          <p:cNvPr id="3" name="Subtitle 2"/>
          <p:cNvSpPr>
            <a:spLocks noGrp="1"/>
          </p:cNvSpPr>
          <p:nvPr>
            <p:ph type="subTitle" idx="1"/>
          </p:nvPr>
        </p:nvSpPr>
        <p:spPr>
          <a:xfrm>
            <a:off x="606175" y="3602038"/>
            <a:ext cx="11034445" cy="1655762"/>
          </a:xfrm>
        </p:spPr>
        <p:txBody>
          <a:bodyPr>
            <a:normAutofit/>
          </a:bodyPr>
          <a:lstStyle>
            <a:lvl1pPr marL="0" indent="0" algn="l">
              <a:buNone/>
              <a:defRPr sz="3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207086820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_Logo on Backgrou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 name="Text Box 3"/>
          <p:cNvSpPr txBox="1">
            <a:spLocks noChangeArrowheads="1"/>
          </p:cNvSpPr>
          <p:nvPr userDrawn="1"/>
        </p:nvSpPr>
        <p:spPr bwMode="blackWhite">
          <a:xfrm>
            <a:off x="450202" y="5503176"/>
            <a:ext cx="8639369" cy="711824"/>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2014 Microsoft Corporation. All rights reserved. Microsoft, Windows, Windows Vista and other product names are or may be registered trademarks and/or trademarks in the U.S. and/or other countries.</a:t>
            </a:r>
          </a:p>
          <a:p>
            <a:pPr defTabSz="913924" eaLnBrk="0" hangingPunct="0"/>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916" y="2968090"/>
            <a:ext cx="3223861" cy="690695"/>
          </a:xfrm>
          <a:prstGeom prst="rect">
            <a:avLst/>
          </a:prstGeom>
        </p:spPr>
      </p:pic>
    </p:spTree>
    <p:extLst>
      <p:ext uri="{BB962C8B-B14F-4D97-AF65-F5344CB8AC3E}">
        <p14:creationId xmlns:p14="http://schemas.microsoft.com/office/powerpoint/2010/main" val="24190975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69466" y="2709521"/>
            <a:ext cx="10722224" cy="1266359"/>
          </a:xfrm>
          <a:prstGeom prst="rect">
            <a:avLst/>
          </a:prstGeom>
        </p:spPr>
        <p:txBody>
          <a:bodyPr>
            <a:noAutofit/>
          </a:bodyPr>
          <a:lstStyle>
            <a:lvl1pPr algn="ctr">
              <a:defRPr sz="8000"/>
            </a:lvl1pPr>
          </a:lstStyle>
          <a:p>
            <a:pPr algn="ctr"/>
            <a:r>
              <a:rPr lang="en-US" sz="7998" dirty="0"/>
              <a:t>Statement</a:t>
            </a:r>
          </a:p>
        </p:txBody>
      </p:sp>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1120361327"/>
      </p:ext>
    </p:extLst>
  </p:cSld>
  <p:clrMapOvr>
    <a:masterClrMapping/>
  </p:clrMapOvr>
  <p:transition>
    <p:fade/>
  </p:transition>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Headline Only and Custom Conten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a:t>Headline</a:t>
            </a:r>
          </a:p>
        </p:txBody>
      </p:sp>
    </p:spTree>
    <p:extLst>
      <p:ext uri="{BB962C8B-B14F-4D97-AF65-F5344CB8AC3E}">
        <p14:creationId xmlns:p14="http://schemas.microsoft.com/office/powerpoint/2010/main" val="4270437619"/>
      </p:ext>
    </p:extLst>
  </p:cSld>
  <p:clrMapOvr>
    <a:masterClrMapping/>
  </p:clrMapOvr>
  <p:transition>
    <p:fade/>
  </p:transition>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274712" y="2193928"/>
            <a:ext cx="9976860" cy="2719388"/>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5"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064629760"/>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3398139" y="684717"/>
            <a:ext cx="8625516" cy="4420683"/>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283855158"/>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4131309635"/>
      </p:ext>
    </p:extLst>
  </p:cSld>
  <p:clrMapOvr>
    <a:masterClrMapping/>
  </p:clrMapOvr>
  <p:transition>
    <p:fade/>
  </p:transition>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7"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072048576"/>
      </p:ext>
    </p:extLst>
  </p:cSld>
  <p:clrMapOvr>
    <a:masterClrMapping/>
  </p:clrMapOvr>
  <p:transition>
    <p:fade/>
  </p:transition>
  <p:hf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1882175588"/>
      </p:ext>
    </p:extLst>
  </p:cSld>
  <p:clrMapOvr>
    <a:masterClrMapping/>
  </p:clrMapOvr>
  <p:transition>
    <p:fade/>
  </p:transition>
  <p:hf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3358808294"/>
      </p:ext>
    </p:extLst>
  </p:cSld>
  <p:clrMapOvr>
    <a:masterClrMapping/>
  </p:clrMapOvr>
  <p:transition>
    <p:fade/>
  </p:transition>
  <p:hf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Demo slide">
    <p:spTree>
      <p:nvGrpSpPr>
        <p:cNvPr id="1" name=""/>
        <p:cNvGrpSpPr/>
        <p:nvPr/>
      </p:nvGrpSpPr>
      <p:grpSpPr>
        <a:xfrm>
          <a:off x="0" y="0"/>
          <a:ext cx="0" cy="0"/>
          <a:chOff x="0" y="0"/>
          <a:chExt cx="0" cy="0"/>
        </a:xfrm>
      </p:grpSpPr>
      <p:sp>
        <p:nvSpPr>
          <p:cNvPr id="4" name="Rectangle 3"/>
          <p:cNvSpPr/>
          <p:nvPr/>
        </p:nvSpPr>
        <p:spPr bwMode="ltGray">
          <a:xfrm>
            <a:off x="269302" y="1187644"/>
            <a:ext cx="9860610" cy="26896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0" tIns="143377" rIns="179220" bIns="143377" numCol="1" spcCol="0" rtlCol="0" fromWordArt="0" anchor="t" anchorCtr="0" forceAA="0" compatLnSpc="1">
            <a:prstTxWarp prst="textNoShape">
              <a:avLst/>
            </a:prstTxWarp>
            <a:noAutofit/>
          </a:bodyPr>
          <a:lstStyle/>
          <a:p>
            <a:pPr algn="ctr" defTabSz="91377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bwMode="auto">
          <a:xfrm>
            <a:off x="269240" y="1186358"/>
            <a:ext cx="9859116" cy="2697988"/>
          </a:xfrm>
          <a:noFill/>
        </p:spPr>
        <p:txBody>
          <a:bodyPr tIns="91409" bIns="91409" anchor="t" anchorCtr="0"/>
          <a:lstStyle>
            <a:lvl1pPr>
              <a:defRPr sz="7058" spc="-99"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2" y="3877281"/>
            <a:ext cx="9860673" cy="1793881"/>
          </a:xfrm>
          <a:noFill/>
        </p:spPr>
        <p:txBody>
          <a:bodyPr lIns="182814" tIns="146252" rIns="182814" bIns="146252">
            <a:noAutofit/>
          </a:bodyPr>
          <a:lstStyle>
            <a:lvl1pPr marL="0" indent="0">
              <a:spcBef>
                <a:spcPts val="0"/>
              </a:spcBef>
              <a:buNone/>
              <a:defRPr sz="3431"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a:t>Speaker Name</a:t>
            </a:r>
          </a:p>
        </p:txBody>
      </p:sp>
      <p:sp>
        <p:nvSpPr>
          <p:cNvPr id="6" name="Rectangle 5"/>
          <p:cNvSpPr/>
          <p:nvPr userDrawn="1"/>
        </p:nvSpPr>
        <p:spPr bwMode="auto">
          <a:xfrm>
            <a:off x="269302" y="1187644"/>
            <a:ext cx="8067761"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21769970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hasCustomPrompt="1"/>
          </p:nvPr>
        </p:nvSpPr>
        <p:spPr>
          <a:xfrm>
            <a:off x="0" y="0"/>
            <a:ext cx="12191999" cy="6858000"/>
          </a:xfrm>
        </p:spPr>
        <p:txBody>
          <a:bodyPr anchor="ctr">
            <a:normAutofit/>
          </a:bodyPr>
          <a:lstStyle>
            <a:lvl1pPr algn="ctr">
              <a:defRPr lang="en-US" sz="16600" kern="1200" dirty="0">
                <a:solidFill>
                  <a:schemeClr val="bg1"/>
                </a:solidFill>
                <a:latin typeface="+mj-lt"/>
                <a:ea typeface="+mj-ea"/>
                <a:cs typeface="+mj-cs"/>
              </a:defRPr>
            </a:lvl1pPr>
          </a:lstStyle>
          <a:p>
            <a:r>
              <a:rPr lang="en-US" dirty="0"/>
              <a:t>Video</a:t>
            </a:r>
          </a:p>
        </p:txBody>
      </p:sp>
    </p:spTree>
    <p:extLst>
      <p:ext uri="{BB962C8B-B14F-4D97-AF65-F5344CB8AC3E}">
        <p14:creationId xmlns:p14="http://schemas.microsoft.com/office/powerpoint/2010/main" val="167558371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Picture 8"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6" name="Presenter"/>
          <p:cNvSpPr txBox="1">
            <a:spLocks/>
          </p:cNvSpPr>
          <p:nvPr/>
        </p:nvSpPr>
        <p:spPr>
          <a:xfrm>
            <a:off x="6342214" y="5233033"/>
            <a:ext cx="5669955" cy="1095241"/>
          </a:xfrm>
          <a:prstGeom prst="rect">
            <a:avLst/>
          </a:prstGeom>
        </p:spPr>
        <p:txBody>
          <a:bodyPr vert="horz" wrap="square" lIns="228600" tIns="91400" rIns="146240" bIns="91400"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defTabSz="932563">
              <a:lnSpc>
                <a:spcPts val="3000"/>
              </a:lnSpc>
              <a:spcBef>
                <a:spcPts val="0"/>
              </a:spcBef>
              <a:spcAft>
                <a:spcPts val="1199"/>
              </a:spcAft>
              <a:defRPr/>
            </a:pPr>
            <a:r>
              <a:rPr sz="2200" dirty="0">
                <a:solidFill>
                  <a:srgbClr val="FFFFFF"/>
                </a:solidFill>
              </a:rPr>
              <a:t>Presenter</a:t>
            </a:r>
          </a:p>
        </p:txBody>
      </p:sp>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1779485549"/>
      </p:ext>
    </p:extLst>
  </p:cSld>
  <p:clrMapOvr>
    <a:masterClrMapping/>
  </p:clrMapOvr>
  <p:transition>
    <p:fade/>
  </p:transition>
  <p:hf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Azure Light"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3492947708"/>
      </p:ext>
    </p:extLst>
  </p:cSld>
  <p:clrMapOvr>
    <a:masterClrMapping/>
  </p:clrMapOvr>
  <p:transition>
    <p:fade/>
  </p:transition>
  <p:hf hdr="0" ftr="0" dt="0"/>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Alt">
    <p:spTree>
      <p:nvGrpSpPr>
        <p:cNvPr id="1" name=""/>
        <p:cNvGrpSpPr/>
        <p:nvPr/>
      </p:nvGrpSpPr>
      <p:grpSpPr>
        <a:xfrm>
          <a:off x="0" y="0"/>
          <a:ext cx="0" cy="0"/>
          <a:chOff x="0" y="0"/>
          <a:chExt cx="0" cy="0"/>
        </a:xfrm>
      </p:grpSpPr>
      <p:pic>
        <p:nvPicPr>
          <p:cNvPr id="6"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9" name="Title"/>
          <p:cNvSpPr>
            <a:spLocks noGrp="1"/>
          </p:cNvSpPr>
          <p:nvPr>
            <p:ph type="title" hasCustomPrompt="1"/>
          </p:nvPr>
        </p:nvSpPr>
        <p:spPr>
          <a:xfrm>
            <a:off x="0" y="2194768"/>
            <a:ext cx="12192001" cy="1081833"/>
          </a:xfrm>
          <a:prstGeom prst="rect">
            <a:avLst/>
          </a:prstGeom>
        </p:spPr>
        <p:txBody>
          <a:bodyPr/>
          <a:lstStyle>
            <a:lvl1pPr algn="ctr">
              <a:defRPr lang="en-US" sz="5400" b="0" kern="1200" cap="none" spc="0" baseline="0" dirty="0" smtClean="0">
                <a:ln w="3175">
                  <a:noFill/>
                </a:ln>
                <a:solidFill>
                  <a:schemeClr val="bg1"/>
                </a:solidFill>
                <a:effectLst/>
                <a:latin typeface="+mj-lt"/>
                <a:ea typeface="+mn-ea"/>
                <a:cs typeface="Segoe UI" pitchFamily="34" charset="0"/>
              </a:defRPr>
            </a:lvl1pPr>
          </a:lstStyle>
          <a:p>
            <a:r>
              <a:rPr lang="en-US" dirty="0"/>
              <a:t>Title</a:t>
            </a:r>
          </a:p>
        </p:txBody>
      </p:sp>
      <p:sp>
        <p:nvSpPr>
          <p:cNvPr id="11" name="Presenter"/>
          <p:cNvSpPr>
            <a:spLocks noGrp="1"/>
          </p:cNvSpPr>
          <p:nvPr>
            <p:ph type="body" sz="quarter" idx="10" hasCustomPrompt="1"/>
          </p:nvPr>
        </p:nvSpPr>
        <p:spPr>
          <a:xfrm>
            <a:off x="-1588" y="3276600"/>
            <a:ext cx="12192000" cy="990600"/>
          </a:xfrm>
          <a:prstGeom prst="rect">
            <a:avLst/>
          </a:prstGeom>
        </p:spPr>
        <p:txBody>
          <a:bodyPr/>
          <a:lstStyle>
            <a:lvl1pPr marL="0" indent="0" algn="ctr">
              <a:buNone/>
              <a:defRPr lang="en-US" sz="2200" b="0" kern="1200" cap="none" spc="-102" baseline="0" dirty="0">
                <a:ln w="3175">
                  <a:noFill/>
                </a:ln>
                <a:solidFill>
                  <a:srgbClr val="FFFFFF"/>
                </a:solidFill>
                <a:effectLst/>
                <a:latin typeface="+mj-lt"/>
                <a:ea typeface="+mn-ea"/>
                <a:cs typeface="Segoe UI" pitchFamily="34" charset="0"/>
              </a:defRPr>
            </a:lvl1pPr>
          </a:lstStyle>
          <a:p>
            <a:pPr lvl="0"/>
            <a:r>
              <a:rPr lang="en-US" dirty="0"/>
              <a:t>Presenter</a:t>
            </a:r>
          </a:p>
        </p:txBody>
      </p:sp>
    </p:spTree>
    <p:extLst>
      <p:ext uri="{BB962C8B-B14F-4D97-AF65-F5344CB8AC3E}">
        <p14:creationId xmlns:p14="http://schemas.microsoft.com/office/powerpoint/2010/main" val="1724207538"/>
      </p:ext>
    </p:extLst>
  </p:cSld>
  <p:clrMapOvr>
    <a:masterClrMapping/>
  </p:clrMapOvr>
  <p:transition>
    <p:fade/>
  </p:transition>
  <p:hf hdr="0" ftr="0" dt="0"/>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69466" y="2709521"/>
            <a:ext cx="10722224" cy="1266359"/>
          </a:xfrm>
          <a:prstGeom prst="rect">
            <a:avLst/>
          </a:prstGeom>
        </p:spPr>
        <p:txBody>
          <a:bodyPr>
            <a:noAutofit/>
          </a:bodyPr>
          <a:lstStyle>
            <a:lvl1pPr algn="ctr">
              <a:defRPr sz="8000"/>
            </a:lvl1pPr>
          </a:lstStyle>
          <a:p>
            <a:pPr algn="ctr"/>
            <a:r>
              <a:rPr lang="en-US" sz="7998" dirty="0"/>
              <a:t>Statement</a:t>
            </a:r>
          </a:p>
        </p:txBody>
      </p:sp>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1186002679"/>
      </p:ext>
    </p:extLst>
  </p:cSld>
  <p:clrMapOvr>
    <a:masterClrMapping/>
  </p:clrMapOvr>
  <p:transition>
    <p:fade/>
  </p:transition>
  <p:hf hdr="0" ftr="0" dt="0"/>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445411268"/>
      </p:ext>
    </p:extLst>
  </p:cSld>
  <p:clrMapOvr>
    <a:masterClrMapping/>
  </p:clrMapOvr>
  <p:transition>
    <p:fade/>
  </p:transition>
  <p:hf hdr="0" ftr="0" dt="0"/>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618430480"/>
      </p:ext>
    </p:extLst>
  </p:cSld>
  <p:clrMapOvr>
    <a:masterClrMapping/>
  </p:clrMapOvr>
  <p:transition>
    <p:fade/>
  </p:transition>
  <p:hf hdr="0" ftr="0" dt="0"/>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6"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Tree>
    <p:extLst>
      <p:ext uri="{BB962C8B-B14F-4D97-AF65-F5344CB8AC3E}">
        <p14:creationId xmlns:p14="http://schemas.microsoft.com/office/powerpoint/2010/main" val="269415352"/>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7"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480624455"/>
      </p:ext>
    </p:extLst>
  </p:cSld>
  <p:clrMapOvr>
    <a:masterClrMapping/>
  </p:clrMapOvr>
  <p:transition>
    <p:fade/>
  </p:transition>
  <p:hf hdr="0" ftr="0" dt="0"/>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4106214321"/>
      </p:ext>
    </p:extLst>
  </p:cSld>
  <p:clrMapOvr>
    <a:masterClrMapping/>
  </p:clrMapOvr>
  <p:transition>
    <p:fade/>
  </p:transition>
  <p:hf hdr="0" ftr="0" dt="0"/>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766325987"/>
      </p:ext>
    </p:extLst>
  </p:cSld>
  <p:clrMapOvr>
    <a:masterClrMapping/>
  </p:clrMapOvr>
  <p:transition>
    <p:fade/>
  </p:transition>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0" y="0"/>
            <a:ext cx="12192000" cy="6858000"/>
          </a:xfrm>
        </p:spPr>
        <p:txBody>
          <a:bodyPr anchor="ctr">
            <a:noAutofit/>
          </a:bodyPr>
          <a:lstStyle>
            <a:lvl1pPr algn="ctr">
              <a:lnSpc>
                <a:spcPct val="100000"/>
              </a:lnSpc>
              <a:defRPr sz="16600">
                <a:solidFill>
                  <a:schemeClr val="bg1"/>
                </a:solidFill>
              </a:defRPr>
            </a:lvl1pPr>
          </a:lstStyle>
          <a:p>
            <a:r>
              <a:rPr lang="en-US" dirty="0"/>
              <a:t>Subject</a:t>
            </a:r>
          </a:p>
        </p:txBody>
      </p:sp>
    </p:spTree>
    <p:extLst>
      <p:ext uri="{BB962C8B-B14F-4D97-AF65-F5344CB8AC3E}">
        <p14:creationId xmlns:p14="http://schemas.microsoft.com/office/powerpoint/2010/main" val="309828051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Headline and Content">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2" name="Body"/>
          <p:cNvSpPr>
            <a:spLocks noGrp="1"/>
          </p:cNvSpPr>
          <p:nvPr>
            <p:ph type="body" sz="quarter" idx="11"/>
          </p:nvPr>
        </p:nvSpPr>
        <p:spPr>
          <a:xfrm>
            <a:off x="373985" y="4824404"/>
            <a:ext cx="6750030" cy="1139825"/>
          </a:xfrm>
          <a:prstGeom prst="rect">
            <a:avLst/>
          </a:prstGeom>
        </p:spPr>
        <p:txBody>
          <a:bodyPr/>
          <a:lstStyle>
            <a:lvl1pPr>
              <a:buClr>
                <a:schemeClr val="tx2"/>
              </a:buClr>
              <a:defRPr lang="en-US" sz="2000" kern="1200" spc="0" baseline="0" dirty="0" smtClean="0">
                <a:solidFill>
                  <a:srgbClr val="0072C6"/>
                </a:solidFill>
                <a:latin typeface="Segoe UI Light" panose="020B0502040204020203" pitchFamily="34" charset="0"/>
                <a:ea typeface="+mn-ea"/>
                <a:cs typeface="+mn-cs"/>
              </a:defRPr>
            </a:lvl1pPr>
            <a:lvl2pPr>
              <a:buClr>
                <a:schemeClr val="tx2"/>
              </a:buClr>
              <a:defRPr lang="en-US" sz="2000" kern="1200" spc="0" baseline="0" dirty="0" smtClean="0">
                <a:solidFill>
                  <a:srgbClr val="0072C6"/>
                </a:solidFill>
                <a:latin typeface="Segoe UI Light" panose="020B0502040204020203" pitchFamily="34" charset="0"/>
                <a:ea typeface="+mn-ea"/>
                <a:cs typeface="+mn-cs"/>
              </a:defRPr>
            </a:lvl2pPr>
            <a:lvl3pPr>
              <a:buClr>
                <a:schemeClr val="tx2"/>
              </a:buClr>
              <a:defRPr lang="en-US" sz="2000" kern="1200" spc="0" baseline="0" dirty="0" smtClean="0">
                <a:solidFill>
                  <a:srgbClr val="0072C6"/>
                </a:solidFill>
                <a:latin typeface="Segoe UI Light" panose="020B0502040204020203" pitchFamily="34" charset="0"/>
                <a:ea typeface="+mn-ea"/>
                <a:cs typeface="+mn-cs"/>
              </a:defRPr>
            </a:lvl3pPr>
            <a:lvl4pPr>
              <a:buClr>
                <a:schemeClr val="tx2"/>
              </a:buClr>
              <a:defRPr lang="en-US" sz="2000" kern="1200" spc="0" baseline="0" dirty="0" smtClean="0">
                <a:solidFill>
                  <a:srgbClr val="0072C6"/>
                </a:solidFill>
                <a:latin typeface="Segoe UI Light" panose="020B0502040204020203" pitchFamily="34" charset="0"/>
                <a:ea typeface="+mn-ea"/>
                <a:cs typeface="+mn-cs"/>
              </a:defRPr>
            </a:lvl4pPr>
            <a:lvl5pPr>
              <a:buClr>
                <a:schemeClr val="tx2"/>
              </a:buClr>
              <a:defRPr lang="en-US" sz="2000" kern="1200" spc="0" baseline="0" dirty="0" smtClean="0">
                <a:solidFill>
                  <a:srgbClr val="0072C6"/>
                </a:solidFill>
                <a:latin typeface="Segoe UI Light" panose="020B0502040204020203" pitchFamily="34" charset="0"/>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74712" y="930351"/>
            <a:ext cx="9976363" cy="917575"/>
          </a:xfrm>
          <a:prstGeom prst="rect">
            <a:avLst/>
          </a:prstGeom>
        </p:spPr>
        <p:txBody>
          <a:bodyPr/>
          <a:lstStyle/>
          <a:p>
            <a:r>
              <a:rPr lang="en-US" sz="4800">
                <a:solidFill>
                  <a:schemeClr val="bg1"/>
                </a:solidFill>
              </a:rPr>
              <a:t>Click to edit Master title style</a:t>
            </a:r>
            <a:endParaRPr lang="en-US" sz="4800" dirty="0">
              <a:solidFill>
                <a:schemeClr val="bg1"/>
              </a:solidFill>
            </a:endParaRPr>
          </a:p>
        </p:txBody>
      </p:sp>
    </p:spTree>
    <p:extLst>
      <p:ext uri="{BB962C8B-B14F-4D97-AF65-F5344CB8AC3E}">
        <p14:creationId xmlns:p14="http://schemas.microsoft.com/office/powerpoint/2010/main" val="3402266684"/>
      </p:ext>
    </p:extLst>
  </p:cSld>
  <p:clrMapOvr>
    <a:masterClrMapping/>
  </p:clrMapOvr>
  <p:transition>
    <p:fade/>
  </p:transition>
  <p:hf hdr="0" ftr="0" dt="0"/>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Headline">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74712" y="930351"/>
            <a:ext cx="9976363" cy="917575"/>
          </a:xfrm>
          <a:prstGeom prst="rect">
            <a:avLst/>
          </a:prstGeom>
        </p:spPr>
        <p:txBody>
          <a:bodyPr/>
          <a:lstStyle/>
          <a:p>
            <a:r>
              <a:rPr lang="en-US" sz="4800">
                <a:solidFill>
                  <a:schemeClr val="bg1"/>
                </a:solidFill>
              </a:rPr>
              <a:t>Click to edit Master title style</a:t>
            </a:r>
            <a:endParaRPr lang="en-US" sz="4800" dirty="0">
              <a:solidFill>
                <a:schemeClr val="bg1"/>
              </a:solidFill>
            </a:endParaRPr>
          </a:p>
        </p:txBody>
      </p:sp>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683399041"/>
      </p:ext>
    </p:extLst>
  </p:cSld>
  <p:clrMapOvr>
    <a:masterClrMapping/>
  </p:clrMapOvr>
  <p:transition>
    <p:fade/>
  </p:transition>
  <p:hf hdr="0" ftr="0" dt="0"/>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Blank Half">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2335703874"/>
      </p:ext>
    </p:extLst>
  </p:cSld>
  <p:clrMapOvr>
    <a:masterClrMapping/>
  </p:clrMapOvr>
  <p:transition>
    <p:fade/>
  </p:transition>
  <p:hf hdr="0" ftr="0" dt="0"/>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274712" y="2193928"/>
            <a:ext cx="9976860" cy="2719388"/>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5"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535660549"/>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131377319"/>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518612" y="5576547"/>
            <a:ext cx="8069064" cy="917575"/>
          </a:xfrm>
          <a:prstGeom prst="rect">
            <a:avLst/>
          </a:prstGeom>
        </p:spPr>
        <p:txBody>
          <a:bodyPr/>
          <a:lstStyle>
            <a:lvl1pPr>
              <a:defRPr>
                <a:solidFill>
                  <a:schemeClr val="bg1"/>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780681541"/>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Blank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114234289"/>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3398139" y="684717"/>
            <a:ext cx="8625516" cy="4420683"/>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811385909"/>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955042059"/>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4391" y="2317689"/>
            <a:ext cx="11614318" cy="4083112"/>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 name="White Background"/>
          <p:cNvGrpSpPr/>
          <p:nvPr userDrawn="1"/>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a:t>Headline</a:t>
            </a:r>
          </a:p>
        </p:txBody>
      </p:sp>
      <p:sp>
        <p:nvSpPr>
          <p:cNvPr id="5" name="Text Placeholder 4"/>
          <p:cNvSpPr>
            <a:spLocks noGrp="1"/>
          </p:cNvSpPr>
          <p:nvPr>
            <p:ph type="body" sz="quarter" idx="11" hasCustomPrompt="1"/>
          </p:nvPr>
        </p:nvSpPr>
        <p:spPr>
          <a:xfrm>
            <a:off x="274638" y="1403350"/>
            <a:ext cx="9875837" cy="642018"/>
          </a:xfrm>
          <a:prstGeom prst="rect">
            <a:avLst/>
          </a:prstGeom>
        </p:spPr>
        <p:txBody>
          <a:bodyPr/>
          <a:lstStyle>
            <a:lvl1pPr marL="0" marR="0" indent="0" algn="l" defTabSz="914180" rtl="0" eaLnBrk="1" fontAlgn="auto" latinLnBrk="0" hangingPunct="1">
              <a:lnSpc>
                <a:spcPct val="90000"/>
              </a:lnSpc>
              <a:spcBef>
                <a:spcPct val="20000"/>
              </a:spcBef>
              <a:spcAft>
                <a:spcPts val="0"/>
              </a:spcAft>
              <a:buClr>
                <a:schemeClr val="bg1"/>
              </a:buClr>
              <a:buSzPct val="90000"/>
              <a:buFontTx/>
              <a:buNone/>
              <a:tabLst/>
              <a:defRPr sz="3600">
                <a:solidFill>
                  <a:schemeClr val="tx2"/>
                </a:solidFill>
              </a:defRPr>
            </a:lvl1pPr>
          </a:lstStyle>
          <a:p>
            <a:pPr marL="336076" marR="0" lvl="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a:pPr>
            <a:r>
              <a:rPr lang="en-US" sz="4000" dirty="0">
                <a:solidFill>
                  <a:schemeClr val="tx2"/>
                </a:solidFill>
              </a:rPr>
              <a:t>Subhead</a:t>
            </a:r>
          </a:p>
        </p:txBody>
      </p:sp>
    </p:spTree>
    <p:extLst>
      <p:ext uri="{BB962C8B-B14F-4D97-AF65-F5344CB8AC3E}">
        <p14:creationId xmlns:p14="http://schemas.microsoft.com/office/powerpoint/2010/main" val="2692608643"/>
      </p:ext>
    </p:extLst>
  </p:cSld>
  <p:clrMapOvr>
    <a:masterClrMapping/>
  </p:clrMapOvr>
  <p:transition>
    <p:fade/>
  </p:transition>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4518230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Headline Only and Custom Content Al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a:t>Headline</a:t>
            </a:r>
          </a:p>
        </p:txBody>
      </p:sp>
      <p:sp>
        <p:nvSpPr>
          <p:cNvPr id="9" name="Body"/>
          <p:cNvSpPr>
            <a:spLocks noGrp="1"/>
          </p:cNvSpPr>
          <p:nvPr>
            <p:ph sz="quarter" idx="10"/>
          </p:nvPr>
        </p:nvSpPr>
        <p:spPr>
          <a:xfrm>
            <a:off x="274391" y="1620253"/>
            <a:ext cx="11614318" cy="4780548"/>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53032316"/>
      </p:ext>
    </p:extLst>
  </p:cSld>
  <p:clrMapOvr>
    <a:masterClrMapping/>
  </p:clrMapOvr>
  <p:transition>
    <p:fade/>
  </p:transition>
  <p:hf hdr="0" ftr="0" dt="0"/>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Headline Only and Custom Conten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a:t>Headline</a:t>
            </a:r>
          </a:p>
        </p:txBody>
      </p:sp>
    </p:spTree>
    <p:extLst>
      <p:ext uri="{BB962C8B-B14F-4D97-AF65-F5344CB8AC3E}">
        <p14:creationId xmlns:p14="http://schemas.microsoft.com/office/powerpoint/2010/main" val="915098266"/>
      </p:ext>
    </p:extLst>
  </p:cSld>
  <p:clrMapOvr>
    <a:masterClrMapping/>
  </p:clrMapOvr>
  <p:transition>
    <p:fade/>
  </p:transition>
  <p:hf hdr="0" ftr="0" dt="0"/>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Blank Third">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Tree>
    <p:extLst>
      <p:ext uri="{BB962C8B-B14F-4D97-AF65-F5344CB8AC3E}">
        <p14:creationId xmlns:p14="http://schemas.microsoft.com/office/powerpoint/2010/main" val="1984654676"/>
      </p:ext>
    </p:extLst>
  </p:cSld>
  <p:clrMapOvr>
    <a:masterClrMapping/>
  </p:clrMapOvr>
  <p:transition>
    <p:fade/>
  </p:transition>
  <p:hf hdr="0" ftr="0" dt="0"/>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a:solidFill>
                  <a:srgbClr val="92D050"/>
                </a:solidFill>
              </a:rPr>
              <a:t>Click to edit Master title style</a:t>
            </a:r>
            <a:endParaRPr lang="en-US" dirty="0">
              <a:solidFill>
                <a:schemeClr val="bg2"/>
              </a:solidFill>
            </a:endParaRPr>
          </a:p>
        </p:txBody>
      </p:sp>
      <p:sp>
        <p:nvSpPr>
          <p:cNvPr id="7" name="Body"/>
          <p:cNvSpPr>
            <a:spLocks noGrp="1"/>
          </p:cNvSpPr>
          <p:nvPr>
            <p:ph sz="quarter" idx="10"/>
          </p:nvPr>
        </p:nvSpPr>
        <p:spPr>
          <a:xfrm>
            <a:off x="2103900" y="1828800"/>
            <a:ext cx="8743227" cy="434340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4"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4123371508"/>
      </p:ext>
    </p:extLst>
  </p:cSld>
  <p:clrMapOvr>
    <a:masterClrMapping/>
  </p:clrMapOvr>
  <p:transition>
    <p:fade/>
  </p:transition>
  <p:hf hdr="0" ftr="0" dt="0"/>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a:solidFill>
                  <a:srgbClr val="92D050"/>
                </a:solidFill>
              </a:rPr>
              <a:t>Click to edit Master title style</a:t>
            </a:r>
            <a:endParaRPr lang="en-US" dirty="0">
              <a:solidFill>
                <a:schemeClr val="bg2"/>
              </a:solidFill>
            </a:endParaRPr>
          </a:p>
        </p:txBody>
      </p:sp>
      <p:pic>
        <p:nvPicPr>
          <p:cNvPr id="4"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35453992"/>
      </p:ext>
    </p:extLst>
  </p:cSld>
  <p:clrMapOvr>
    <a:masterClrMapping/>
  </p:clrMapOvr>
  <p:transition>
    <p:fade/>
  </p:transition>
  <p:hf hdr="0" ftr="0" dt="0"/>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741" y="2970214"/>
            <a:ext cx="10086517" cy="917575"/>
          </a:xfrm>
          <a:prstGeom prst="rect">
            <a:avLst/>
          </a:prstGeom>
        </p:spPr>
        <p:txBody>
          <a:bodyPr/>
          <a:lstStyle>
            <a:lvl1pPr algn="ctr">
              <a:defRPr sz="6000">
                <a:solidFill>
                  <a:srgbClr val="92D050"/>
                </a:solidFill>
              </a:defRPr>
            </a:lvl1pPr>
          </a:lstStyle>
          <a:p>
            <a:r>
              <a:rPr lang="en-US" sz="5400" dirty="0">
                <a:solidFill>
                  <a:srgbClr val="92D050"/>
                </a:solidFill>
              </a:rPr>
              <a:t>Demo</a:t>
            </a:r>
            <a:endParaRPr lang="en-US" dirty="0">
              <a:solidFill>
                <a:schemeClr val="bg2"/>
              </a:solidFill>
            </a:endParaRPr>
          </a:p>
        </p:txBody>
      </p:sp>
      <p:pic>
        <p:nvPicPr>
          <p:cNvPr id="4" name="Picture 3"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5"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3613001035"/>
      </p:ext>
    </p:extLst>
  </p:cSld>
  <p:clrMapOvr>
    <a:masterClrMapping/>
  </p:clrMapOvr>
  <p:transition>
    <p:fade/>
  </p:transition>
  <p:hf hdr="0" ftr="0" dt="0"/>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pic>
        <p:nvPicPr>
          <p:cNvPr id="6" name="Logo" descr="MS Logo White.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pic>
        <p:nvPicPr>
          <p:cNvPr id="7" name="Azure Light" descr="MS-Azure_rgb_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844192559"/>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pic>
        <p:nvPicPr>
          <p:cNvPr id="4" name="Logo" descr="MS Logo White.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pic>
        <p:nvPicPr>
          <p:cNvPr id="5" name="Azure Light" descr="MS-Azure_rgb_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853728188"/>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pic>
        <p:nvPicPr>
          <p:cNvPr id="3" name="Logo" descr="MS Logo White.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pic>
        <p:nvPicPr>
          <p:cNvPr id="4"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1334824887"/>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bwMode="auto">
          <a:xfrm>
            <a:off x="8884871" y="-1"/>
            <a:ext cx="3307130" cy="6855083"/>
          </a:xfrm>
          <a:prstGeom prst="rect">
            <a:avLst/>
          </a:prstGeom>
          <a:solidFill>
            <a:srgbClr val="00AEEF"/>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defRPr/>
            </a:pPr>
            <a:endParaRPr lang="en-US" sz="2244" kern="0" dirty="0">
              <a:gradFill>
                <a:gsLst>
                  <a:gs pos="0">
                    <a:srgbClr val="FFFFFF"/>
                  </a:gs>
                  <a:gs pos="100000">
                    <a:srgbClr val="FFFFFF"/>
                  </a:gs>
                </a:gsLst>
                <a:lin ang="5400000" scaled="0"/>
              </a:gradFill>
            </a:endParaRPr>
          </a:p>
        </p:txBody>
      </p:sp>
      <p:sp>
        <p:nvSpPr>
          <p:cNvPr id="6" name="Rounded Rectangle 29"/>
          <p:cNvSpPr/>
          <p:nvPr userDrawn="1"/>
        </p:nvSpPr>
        <p:spPr bwMode="black">
          <a:xfrm>
            <a:off x="9884269" y="1944139"/>
            <a:ext cx="1308334" cy="3044320"/>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defRPr/>
            </a:pPr>
            <a:endParaRPr lang="en-US" sz="1836"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Title 5"/>
          <p:cNvSpPr>
            <a:spLocks noGrp="1"/>
          </p:cNvSpPr>
          <p:nvPr>
            <p:ph type="title" idx="4294967295"/>
          </p:nvPr>
        </p:nvSpPr>
        <p:spPr>
          <a:xfrm>
            <a:off x="461264" y="158735"/>
            <a:ext cx="3694118" cy="2413891"/>
          </a:xfrm>
          <a:prstGeom prst="rect">
            <a:avLst/>
          </a:prstGeom>
        </p:spPr>
        <p:txBody>
          <a:bodyPr anchor="ctr">
            <a:noAutofit/>
          </a:bodyPr>
          <a:lstStyle>
            <a:lvl1pPr>
              <a:defRPr sz="8800"/>
            </a:lvl1pPr>
          </a:lstStyle>
          <a:p>
            <a:r>
              <a:rPr lang="en-US" sz="8798">
                <a:solidFill>
                  <a:schemeClr val="bg1">
                    <a:alpha val="99000"/>
                  </a:schemeClr>
                </a:solidFill>
              </a:rPr>
              <a:t>Click to edit Master title style</a:t>
            </a:r>
            <a:endParaRPr lang="en-US" sz="8798" dirty="0">
              <a:solidFill>
                <a:schemeClr val="bg1">
                  <a:alpha val="99000"/>
                </a:schemeClr>
              </a:solidFill>
            </a:endParaRPr>
          </a:p>
        </p:txBody>
      </p:sp>
    </p:spTree>
    <p:extLst>
      <p:ext uri="{BB962C8B-B14F-4D97-AF65-F5344CB8AC3E}">
        <p14:creationId xmlns:p14="http://schemas.microsoft.com/office/powerpoint/2010/main" val="3341898742"/>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935976706"/>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835"/>
            <a:ext cx="12192000" cy="6852165"/>
          </a:xfrm>
          <a:prstGeom prst="rect">
            <a:avLst/>
          </a:prstGeom>
        </p:spPr>
      </p:pic>
      <p:sp>
        <p:nvSpPr>
          <p:cNvPr id="8" name="Rectangle 7"/>
          <p:cNvSpPr/>
          <p:nvPr userDrawn="1"/>
        </p:nvSpPr>
        <p:spPr bwMode="auto">
          <a:xfrm>
            <a:off x="10187268" y="-1"/>
            <a:ext cx="2004732" cy="6855083"/>
          </a:xfrm>
          <a:prstGeom prst="rect">
            <a:avLst/>
          </a:prstGeom>
          <a:solidFill>
            <a:srgbClr val="8CC600"/>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defRPr/>
            </a:pPr>
            <a:endParaRPr lang="en-US" sz="2244" kern="0" dirty="0">
              <a:gradFill>
                <a:gsLst>
                  <a:gs pos="0">
                    <a:srgbClr val="FFFFFF"/>
                  </a:gs>
                  <a:gs pos="100000">
                    <a:srgbClr val="FFFFFF"/>
                  </a:gs>
                </a:gsLst>
                <a:lin ang="5400000" scaled="0"/>
              </a:gradFill>
            </a:endParaRPr>
          </a:p>
        </p:txBody>
      </p:sp>
      <p:sp>
        <p:nvSpPr>
          <p:cNvPr id="9" name="Freeform 64"/>
          <p:cNvSpPr>
            <a:spLocks noEditPoints="1"/>
          </p:cNvSpPr>
          <p:nvPr userDrawn="1"/>
        </p:nvSpPr>
        <p:spPr bwMode="black">
          <a:xfrm flipH="1">
            <a:off x="10598291" y="233151"/>
            <a:ext cx="1182686" cy="90830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43" tIns="41972" rIns="83943" bIns="41972" numCol="1" anchor="t" anchorCtr="0" compatLnSpc="1">
            <a:prstTxWarp prst="textNoShape">
              <a:avLst/>
            </a:prstTxWarp>
          </a:bodyPr>
          <a:lstStyle/>
          <a:p>
            <a:pPr defTabSz="932559">
              <a:defRPr/>
            </a:pPr>
            <a:endParaRPr lang="en-US" sz="1632" kern="0">
              <a:solidFill>
                <a:srgbClr val="292929"/>
              </a:solidFill>
            </a:endParaRPr>
          </a:p>
        </p:txBody>
      </p:sp>
      <p:sp>
        <p:nvSpPr>
          <p:cNvPr id="4" name="Text Placeholder 3"/>
          <p:cNvSpPr>
            <a:spLocks noGrp="1"/>
          </p:cNvSpPr>
          <p:nvPr>
            <p:ph type="body" sz="quarter" idx="10"/>
          </p:nvPr>
        </p:nvSpPr>
        <p:spPr>
          <a:xfrm>
            <a:off x="589800" y="233151"/>
            <a:ext cx="9310688" cy="6416675"/>
          </a:xfrm>
          <a:prstGeom prst="rect">
            <a:avLst/>
          </a:prstGeom>
        </p:spPr>
        <p:txBody>
          <a:bodyPr/>
          <a:lstStyle>
            <a:lvl1pPr marL="0" indent="0">
              <a:buNone/>
              <a:defRPr sz="3600"/>
            </a:lvl1pPr>
            <a:lvl2pPr>
              <a:defRPr sz="3600"/>
            </a:lvl2pPr>
            <a:lvl3pPr>
              <a:defRPr sz="3600"/>
            </a:lvl3pPr>
            <a:lvl4pPr>
              <a:defRPr sz="3600"/>
            </a:lvl4pPr>
            <a:lvl5pPr>
              <a:defRPr sz="3600"/>
            </a:lvl5pPr>
          </a:lstStyle>
          <a:p>
            <a:pPr lvl="0"/>
            <a:r>
              <a:rPr lang="en-US"/>
              <a:t>Click to edit Master text styles</a:t>
            </a:r>
          </a:p>
        </p:txBody>
      </p:sp>
    </p:spTree>
    <p:extLst>
      <p:ext uri="{BB962C8B-B14F-4D97-AF65-F5344CB8AC3E}">
        <p14:creationId xmlns:p14="http://schemas.microsoft.com/office/powerpoint/2010/main" val="3430584068"/>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E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 name="Text Box 3"/>
          <p:cNvSpPr txBox="1">
            <a:spLocks noChangeArrowheads="1"/>
          </p:cNvSpPr>
          <p:nvPr userDrawn="1"/>
        </p:nvSpPr>
        <p:spPr bwMode="blackWhite">
          <a:xfrm>
            <a:off x="450202" y="5503176"/>
            <a:ext cx="8639369" cy="711824"/>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2014 Microsoft Corporation. All rights reserved. Microsoft, Windows, Windows Vista and other product names are or may be registered trademarks and/or trademarks in the U.S. and/or other countries.</a:t>
            </a:r>
          </a:p>
          <a:p>
            <a:pPr defTabSz="913924" eaLnBrk="0" hangingPunct="0"/>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916" y="2968090"/>
            <a:ext cx="3223861" cy="690695"/>
          </a:xfrm>
          <a:prstGeom prst="rect">
            <a:avLst/>
          </a:prstGeom>
        </p:spPr>
      </p:pic>
    </p:spTree>
    <p:extLst>
      <p:ext uri="{BB962C8B-B14F-4D97-AF65-F5344CB8AC3E}">
        <p14:creationId xmlns:p14="http://schemas.microsoft.com/office/powerpoint/2010/main" val="35222095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42040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Blank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70663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59108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slideLayout" Target="../slideLayouts/slideLayout55.xml"/><Relationship Id="rId3" Type="http://schemas.openxmlformats.org/officeDocument/2006/relationships/slideLayout" Target="../slideLayouts/slideLayout32.xml"/><Relationship Id="rId21" Type="http://schemas.openxmlformats.org/officeDocument/2006/relationships/slideLayout" Target="../slideLayouts/slideLayout50.xml"/><Relationship Id="rId34" Type="http://schemas.openxmlformats.org/officeDocument/2006/relationships/image" Target="../media/image8.png"/><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slideLayout" Target="../slideLayouts/slideLayout54.xml"/><Relationship Id="rId33" Type="http://schemas.openxmlformats.org/officeDocument/2006/relationships/theme" Target="../theme/theme2.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29" Type="http://schemas.openxmlformats.org/officeDocument/2006/relationships/slideLayout" Target="../slideLayouts/slideLayout58.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32" Type="http://schemas.openxmlformats.org/officeDocument/2006/relationships/slideLayout" Target="../slideLayouts/slideLayout61.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28" Type="http://schemas.openxmlformats.org/officeDocument/2006/relationships/slideLayout" Target="../slideLayouts/slideLayout57.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31" Type="http://schemas.openxmlformats.org/officeDocument/2006/relationships/slideLayout" Target="../slideLayouts/slideLayout60.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 Id="rId27" Type="http://schemas.openxmlformats.org/officeDocument/2006/relationships/slideLayout" Target="../slideLayouts/slideLayout56.xml"/><Relationship Id="rId30" Type="http://schemas.openxmlformats.org/officeDocument/2006/relationships/slideLayout" Target="../slideLayouts/slideLayout59.xml"/><Relationship Id="rId35" Type="http://schemas.openxmlformats.org/officeDocument/2006/relationships/image" Target="../media/image7.png"/><Relationship Id="rId8" Type="http://schemas.openxmlformats.org/officeDocument/2006/relationships/slideLayout" Target="../slideLayouts/slideLayout3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1D4380"/>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0" y="0"/>
            <a:ext cx="12192000" cy="6858000"/>
          </a:xfrm>
          <a:prstGeom prst="rect">
            <a:avLst/>
          </a:prstGeom>
        </p:spPr>
        <p:txBody>
          <a:bodyPr vert="horz" lIns="91440" tIns="45720" rIns="91440" bIns="45720" rtlCol="0" anchor="ctr">
            <a:normAutofit/>
          </a:bodyPr>
          <a:lstStyle/>
          <a:p>
            <a:pPr lvl="0"/>
            <a:r>
              <a:rPr lang="en-US" dirty="0"/>
              <a:t>Click to edit Master text styles</a:t>
            </a:r>
          </a:p>
        </p:txBody>
      </p:sp>
      <p:sp>
        <p:nvSpPr>
          <p:cNvPr id="2" name="Title Placeholder 1"/>
          <p:cNvSpPr>
            <a:spLocks noGrp="1"/>
          </p:cNvSpPr>
          <p:nvPr>
            <p:ph type="title"/>
          </p:nvPr>
        </p:nvSpPr>
        <p:spPr>
          <a:xfrm>
            <a:off x="0" y="0"/>
            <a:ext cx="12201418" cy="812800"/>
          </a:xfrm>
          <a:prstGeom prst="rect">
            <a:avLst/>
          </a:prstGeom>
        </p:spPr>
        <p:txBody>
          <a:bodyPr vert="horz" lIns="91440" tIns="45720" rIns="91440" bIns="45720" rtlCol="0" anchor="ctr">
            <a:normAutofit/>
          </a:bodyPr>
          <a:lstStyle/>
          <a:p>
            <a:r>
              <a:rPr lang="en-US" dirty="0"/>
              <a:t>Click to edit Master title style</a:t>
            </a:r>
          </a:p>
        </p:txBody>
      </p:sp>
    </p:spTree>
    <p:extLst>
      <p:ext uri="{BB962C8B-B14F-4D97-AF65-F5344CB8AC3E}">
        <p14:creationId xmlns:p14="http://schemas.microsoft.com/office/powerpoint/2010/main" val="3677691810"/>
      </p:ext>
    </p:extLst>
  </p:cSld>
  <p:clrMap bg1="lt1" tx1="dk1" bg2="lt2" tx2="dk2" accent1="accent1" accent2="accent2" accent3="accent3" accent4="accent4" accent5="accent5" accent6="accent6" hlink="hlink" folHlink="folHlink"/>
  <p:sldLayoutIdLst>
    <p:sldLayoutId id="2147483661" r:id="rId1"/>
    <p:sldLayoutId id="2147483687" r:id="rId2"/>
    <p:sldLayoutId id="2147483690" r:id="rId3"/>
    <p:sldLayoutId id="2147483685" r:id="rId4"/>
    <p:sldLayoutId id="2147483662" r:id="rId5"/>
    <p:sldLayoutId id="2147483696" r:id="rId6"/>
    <p:sldLayoutId id="2147483666" r:id="rId7"/>
    <p:sldLayoutId id="2147483692" r:id="rId8"/>
    <p:sldLayoutId id="2147483703" r:id="rId9"/>
    <p:sldLayoutId id="2147483704" r:id="rId10"/>
    <p:sldLayoutId id="2147483705" r:id="rId11"/>
    <p:sldLayoutId id="2147483706" r:id="rId12"/>
    <p:sldLayoutId id="2147483707" r:id="rId13"/>
    <p:sldLayoutId id="2147483708" r:id="rId14"/>
    <p:sldLayoutId id="2147483709" r:id="rId15"/>
    <p:sldLayoutId id="2147483711" r:id="rId16"/>
    <p:sldLayoutId id="2147483712" r:id="rId17"/>
    <p:sldLayoutId id="2147483713" r:id="rId18"/>
    <p:sldLayoutId id="2147483688" r:id="rId19"/>
    <p:sldLayoutId id="2147483701" r:id="rId20"/>
    <p:sldLayoutId id="2147483747" r:id="rId21"/>
    <p:sldLayoutId id="2147483749" r:id="rId22"/>
    <p:sldLayoutId id="2147483750" r:id="rId23"/>
    <p:sldLayoutId id="2147483753" r:id="rId24"/>
    <p:sldLayoutId id="2147483754" r:id="rId25"/>
    <p:sldLayoutId id="2147483757" r:id="rId26"/>
    <p:sldLayoutId id="2147483759" r:id="rId27"/>
    <p:sldLayoutId id="2147483764" r:id="rId28"/>
    <p:sldLayoutId id="2147483768" r:id="rId29"/>
  </p:sldLayoutIdLst>
  <p:hf hdr="0" ftr="0" dt="0"/>
  <p:txStyles>
    <p:title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p:titleStyle>
    <p:bodyStyle>
      <a:lvl1pPr marL="0" indent="0" algn="ctr" defTabSz="914400" rtl="0" eaLnBrk="1" latinLnBrk="0" hangingPunct="1">
        <a:lnSpc>
          <a:spcPct val="90000"/>
        </a:lnSpc>
        <a:spcBef>
          <a:spcPts val="1000"/>
        </a:spcBef>
        <a:buFont typeface="Arial" panose="020B0604020202020204" pitchFamily="34" charset="0"/>
        <a:buNone/>
        <a:defRPr sz="6000" kern="1200">
          <a:solidFill>
            <a:schemeClr val="bg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rot="5400000">
            <a:off x="10325051" y="1906413"/>
            <a:ext cx="4214127" cy="401305"/>
          </a:xfrm>
          <a:prstGeom prst="rect">
            <a:avLst/>
          </a:prstGeom>
        </p:spPr>
      </p:pic>
      <p:pic>
        <p:nvPicPr>
          <p:cNvPr id="8" name="Logo" descr="MS Logo White.png"/>
          <p:cNvPicPr>
            <a:picLocks noChangeAspect="1"/>
          </p:cNvPicPr>
          <p:nvPr/>
        </p:nvPicPr>
        <p:blipFill>
          <a:blip r:embed="rId35"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397183307"/>
      </p:ext>
    </p:extLst>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 id="2147483726" r:id="rId12"/>
    <p:sldLayoutId id="2147483727" r:id="rId13"/>
    <p:sldLayoutId id="2147483728" r:id="rId14"/>
    <p:sldLayoutId id="2147483729" r:id="rId15"/>
    <p:sldLayoutId id="2147483730" r:id="rId16"/>
    <p:sldLayoutId id="2147483731" r:id="rId17"/>
    <p:sldLayoutId id="2147483732" r:id="rId18"/>
    <p:sldLayoutId id="2147483733" r:id="rId19"/>
    <p:sldLayoutId id="2147483734" r:id="rId20"/>
    <p:sldLayoutId id="2147483735" r:id="rId21"/>
    <p:sldLayoutId id="2147483736" r:id="rId22"/>
    <p:sldLayoutId id="2147483737" r:id="rId23"/>
    <p:sldLayoutId id="2147483738" r:id="rId24"/>
    <p:sldLayoutId id="2147483739" r:id="rId25"/>
    <p:sldLayoutId id="2147483740" r:id="rId26"/>
    <p:sldLayoutId id="2147483741" r:id="rId27"/>
    <p:sldLayoutId id="2147483742" r:id="rId28"/>
    <p:sldLayoutId id="2147483743" r:id="rId29"/>
    <p:sldLayoutId id="2147483744" r:id="rId30"/>
    <p:sldLayoutId id="2147483745" r:id="rId31"/>
    <p:sldLayoutId id="2147483746" r:id="rId32"/>
  </p:sldLayoutIdLst>
  <p:transition>
    <p:fade/>
  </p:transition>
  <p:hf hdr="0" ftr="0" dt="0"/>
  <p:txStyles>
    <p:title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3.xml"/></Relationships>
</file>

<file path=ppt/slides/_rels/slide12.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8.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4.xml"/></Relationships>
</file>

<file path=ppt/slides/_rels/slide24.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2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4.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2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4.xml"/></Relationships>
</file>

<file path=ppt/slides/_rels/slide29.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wmf"/><Relationship Id="rId1" Type="http://schemas.openxmlformats.org/officeDocument/2006/relationships/slideLayout" Target="../slideLayouts/slideLayout5.xml"/><Relationship Id="rId6" Type="http://schemas.microsoft.com/office/2007/relationships/hdphoto" Target="../media/hdphoto2.wdp"/><Relationship Id="rId5" Type="http://schemas.openxmlformats.org/officeDocument/2006/relationships/image" Target="../media/image14.png"/><Relationship Id="rId4" Type="http://schemas.microsoft.com/office/2007/relationships/hdphoto" Target="../media/hdphoto1.wdp"/></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3.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6.xml"/><Relationship Id="rId1" Type="http://schemas.openxmlformats.org/officeDocument/2006/relationships/vmlDrawing" Target="../drawings/vmlDrawing1.vml"/><Relationship Id="rId5" Type="http://schemas.openxmlformats.org/officeDocument/2006/relationships/image" Target="../media/image19.emf"/><Relationship Id="rId4" Type="http://schemas.openxmlformats.org/officeDocument/2006/relationships/package" Target="../embeddings/Microsoft_Visio_Drawing11.vsdx"/></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8.xml"/><Relationship Id="rId1" Type="http://schemas.openxmlformats.org/officeDocument/2006/relationships/vmlDrawing" Target="../drawings/vmlDrawing2.vml"/><Relationship Id="rId5" Type="http://schemas.openxmlformats.org/officeDocument/2006/relationships/image" Target="../media/image20.emf"/><Relationship Id="rId4" Type="http://schemas.openxmlformats.org/officeDocument/2006/relationships/package" Target="../embeddings/Microsoft_Visio_Drawing122.vsdx"/></Relationships>
</file>

<file path=ppt/slides/_rels/slide3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7.xml"/><Relationship Id="rId4" Type="http://schemas.openxmlformats.org/officeDocument/2006/relationships/image" Target="../media/image23.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4.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39.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41.xml.rels><?xml version="1.0" encoding="UTF-8" standalone="yes"?>
<Relationships xmlns="http://schemas.openxmlformats.org/package/2006/relationships"><Relationship Id="rId3" Type="http://schemas.openxmlformats.org/officeDocument/2006/relationships/hyperlink" Target="http://www.nuget.org/packages/Microsoft.Azure.SqlDatabase.ElasticScale.Service.SplitMerge/" TargetMode="External"/><Relationship Id="rId2" Type="http://schemas.openxmlformats.org/officeDocument/2006/relationships/hyperlink" Target="http://www.nuget.org/packages/Microsoft.Azure.SqlDatabase.ElasticScale.Client/" TargetMode="External"/><Relationship Id="rId1" Type="http://schemas.openxmlformats.org/officeDocument/2006/relationships/slideLayout" Target="../slideLayouts/slideLayout27.xml"/><Relationship Id="rId6" Type="http://schemas.openxmlformats.org/officeDocument/2006/relationships/hyperlink" Target="https://code.msdn.microsoft.com/" TargetMode="External"/><Relationship Id="rId5" Type="http://schemas.openxmlformats.org/officeDocument/2006/relationships/hyperlink" Target="http://azure.microsoft.com/en-us/documentation/articles/sql-database-elastic-scale-documentation-map/" TargetMode="External"/><Relationship Id="rId4" Type="http://schemas.openxmlformats.org/officeDocument/2006/relationships/hyperlink" Target="http://azure.microsoft.com/en-us/documentation/articles/sql-database-elastic-scale-get-started/" TargetMode="External"/></Relationships>
</file>

<file path=ppt/slides/_rels/slide42.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16.emf"/><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9.xml"/></Relationships>
</file>

<file path=ppt/slides/_rels/slide4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4.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4.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4.xml"/></Relationships>
</file>

<file path=ppt/slides/_rels/slide4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6.emf"/><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0.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14924"/>
          <a:stretch/>
        </p:blipFill>
        <p:spPr>
          <a:xfrm>
            <a:off x="-18662" y="0"/>
            <a:ext cx="12210661" cy="6858000"/>
          </a:xfrm>
          <a:prstGeom prst="rect">
            <a:avLst/>
          </a:prstGeom>
        </p:spPr>
      </p:pic>
      <p:sp>
        <p:nvSpPr>
          <p:cNvPr id="2" name="Title 1"/>
          <p:cNvSpPr>
            <a:spLocks noGrp="1"/>
          </p:cNvSpPr>
          <p:nvPr>
            <p:ph type="ctrTitle"/>
          </p:nvPr>
        </p:nvSpPr>
        <p:spPr>
          <a:xfrm>
            <a:off x="-18662" y="984738"/>
            <a:ext cx="12210662" cy="3638062"/>
          </a:xfrm>
        </p:spPr>
        <p:txBody>
          <a:bodyPr anchor="ctr">
            <a:noAutofit/>
          </a:bodyPr>
          <a:lstStyle/>
          <a:p>
            <a:pPr algn="l"/>
            <a:r>
              <a:rPr lang="en-US" sz="9600" dirty="0">
                <a:solidFill>
                  <a:schemeClr val="bg1"/>
                </a:solidFill>
              </a:rPr>
              <a:t>Polyglot Persistence in Microsoft Azure</a:t>
            </a:r>
          </a:p>
        </p:txBody>
      </p:sp>
      <p:sp>
        <p:nvSpPr>
          <p:cNvPr id="3" name="Subtitle 2"/>
          <p:cNvSpPr>
            <a:spLocks noGrp="1"/>
          </p:cNvSpPr>
          <p:nvPr>
            <p:ph type="subTitle" idx="1"/>
          </p:nvPr>
        </p:nvSpPr>
        <p:spPr>
          <a:xfrm>
            <a:off x="-18663" y="4261447"/>
            <a:ext cx="12210662" cy="1655762"/>
          </a:xfrm>
        </p:spPr>
        <p:txBody>
          <a:bodyPr>
            <a:normAutofit/>
          </a:bodyPr>
          <a:lstStyle/>
          <a:p>
            <a:pPr marL="252000"/>
            <a:r>
              <a:rPr lang="en-US" sz="2800">
                <a:solidFill>
                  <a:schemeClr val="bg1"/>
                </a:solidFill>
              </a:rPr>
              <a:t>Charalampos Karypidis</a:t>
            </a:r>
            <a:endParaRPr lang="en-US" sz="2800" dirty="0">
              <a:solidFill>
                <a:schemeClr val="bg1"/>
              </a:solidFill>
            </a:endParaRPr>
          </a:p>
          <a:p>
            <a:pPr marL="252000"/>
            <a:r>
              <a:rPr lang="en-US" sz="2800" dirty="0">
                <a:solidFill>
                  <a:schemeClr val="bg1"/>
                </a:solidFill>
                <a:latin typeface="+mj-lt"/>
              </a:rPr>
              <a:t>Freelance Software Engineer  .NET - JavaScript </a:t>
            </a:r>
          </a:p>
          <a:p>
            <a:pPr marL="252000"/>
            <a:r>
              <a:rPr lang="en-US" sz="2800" dirty="0">
                <a:solidFill>
                  <a:schemeClr val="bg1"/>
                </a:solidFill>
              </a:rPr>
              <a:t>@xabikos</a:t>
            </a:r>
            <a:endParaRPr lang="en-US" sz="2800" dirty="0">
              <a:solidFill>
                <a:schemeClr val="bg1"/>
              </a:solidFill>
              <a:latin typeface="+mj-lt"/>
            </a:endParaRPr>
          </a:p>
        </p:txBody>
      </p:sp>
      <p:sp>
        <p:nvSpPr>
          <p:cNvPr id="6" name="TextBox 5"/>
          <p:cNvSpPr txBox="1"/>
          <p:nvPr/>
        </p:nvSpPr>
        <p:spPr>
          <a:xfrm>
            <a:off x="9662578" y="6026925"/>
            <a:ext cx="1978042" cy="400110"/>
          </a:xfrm>
          <a:prstGeom prst="rect">
            <a:avLst/>
          </a:prstGeom>
          <a:noFill/>
        </p:spPr>
        <p:txBody>
          <a:bodyPr wrap="none" rtlCol="0">
            <a:spAutoFit/>
          </a:bodyPr>
          <a:lstStyle/>
          <a:p>
            <a:r>
              <a:rPr lang="en-US" sz="2000" dirty="0">
                <a:solidFill>
                  <a:schemeClr val="bg1"/>
                </a:solidFill>
              </a:rPr>
              <a:t>Microsoft Azure</a:t>
            </a:r>
          </a:p>
        </p:txBody>
      </p:sp>
    </p:spTree>
    <p:extLst>
      <p:ext uri="{BB962C8B-B14F-4D97-AF65-F5344CB8AC3E}">
        <p14:creationId xmlns:p14="http://schemas.microsoft.com/office/powerpoint/2010/main" val="836227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chor="t">
            <a:normAutofit/>
          </a:bodyPr>
          <a:lstStyle/>
          <a:p>
            <a:r>
              <a:rPr lang="en-US" dirty="0"/>
              <a:t>Blob Details – Metadata</a:t>
            </a:r>
          </a:p>
        </p:txBody>
      </p:sp>
      <p:sp>
        <p:nvSpPr>
          <p:cNvPr id="3" name="Content Placeholder 2"/>
          <p:cNvSpPr>
            <a:spLocks noGrp="1"/>
          </p:cNvSpPr>
          <p:nvPr>
            <p:ph sz="quarter" idx="10"/>
          </p:nvPr>
        </p:nvSpPr>
        <p:spPr>
          <a:xfrm>
            <a:off x="274638" y="1813844"/>
            <a:ext cx="9977437" cy="3099469"/>
          </a:xfrm>
        </p:spPr>
        <p:txBody>
          <a:bodyPr anchor="t"/>
          <a:lstStyle/>
          <a:p>
            <a:r>
              <a:rPr lang="en-US" sz="2800" dirty="0">
                <a:solidFill>
                  <a:srgbClr val="0072C6"/>
                </a:solidFill>
                <a:latin typeface="Segoe UI Light" charset="0"/>
              </a:rPr>
              <a:t>Standard HTTP metadata/headers (Cache-Control, Content-Encoding, Content-Type, etc)</a:t>
            </a:r>
          </a:p>
          <a:p>
            <a:r>
              <a:rPr lang="en-US" sz="2800" dirty="0">
                <a:solidFill>
                  <a:srgbClr val="0072C6"/>
                </a:solidFill>
                <a:latin typeface="Segoe UI Light" charset="0"/>
              </a:rPr>
              <a:t>Metadata is &lt;name, value&gt; pairs, up to 8KB per blob </a:t>
            </a:r>
          </a:p>
          <a:p>
            <a:r>
              <a:rPr lang="en-US" sz="2800" dirty="0">
                <a:solidFill>
                  <a:srgbClr val="0072C6"/>
                </a:solidFill>
                <a:latin typeface="Segoe UI Light" charset="0"/>
              </a:rPr>
              <a:t>Either as part of PutBlob or independently </a:t>
            </a:r>
          </a:p>
        </p:txBody>
      </p:sp>
    </p:spTree>
    <p:extLst>
      <p:ext uri="{BB962C8B-B14F-4D97-AF65-F5344CB8AC3E}">
        <p14:creationId xmlns:p14="http://schemas.microsoft.com/office/powerpoint/2010/main" val="7699507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chor="t">
            <a:normAutofit/>
          </a:bodyPr>
          <a:lstStyle/>
          <a:p>
            <a:r>
              <a:rPr lang="en-US" dirty="0"/>
              <a:t>Blob Details – Access method</a:t>
            </a:r>
          </a:p>
        </p:txBody>
      </p:sp>
      <p:sp>
        <p:nvSpPr>
          <p:cNvPr id="7" name="Text Placeholder 4"/>
          <p:cNvSpPr txBox="1">
            <a:spLocks/>
          </p:cNvSpPr>
          <p:nvPr/>
        </p:nvSpPr>
        <p:spPr>
          <a:xfrm>
            <a:off x="1131506" y="2470532"/>
            <a:ext cx="7384473" cy="1682172"/>
          </a:xfrm>
          <a:prstGeom prst="rect">
            <a:avLst/>
          </a:prstGeom>
        </p:spPr>
        <p:txBody>
          <a:bodyPr anchor="t"/>
          <a:lstStyle>
            <a:lvl1pPr marL="0"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3920" kern="1200" spc="0" baseline="0">
                <a:solidFill>
                  <a:schemeClr val="tx2"/>
                </a:solidFill>
                <a:latin typeface="+mj-lt"/>
                <a:ea typeface="+mn-ea"/>
                <a:cs typeface="+mn-cs"/>
              </a:defRPr>
            </a:lvl1pPr>
            <a:lvl2pPr marL="336076"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2pPr>
            <a:lvl3pPr marL="560127"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3pPr>
            <a:lvl4pPr marL="784178"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4pPr>
            <a:lvl5pPr marL="1008229"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r>
              <a:rPr lang="en-US" sz="3200" dirty="0">
                <a:solidFill>
                  <a:srgbClr val="0072C6"/>
                </a:solidFill>
              </a:rPr>
              <a:t>Can include ‘/‘ or other delimiter in name</a:t>
            </a:r>
          </a:p>
          <a:p>
            <a:br>
              <a:rPr lang="en-US" sz="3200" dirty="0"/>
            </a:br>
            <a:r>
              <a:rPr lang="en-US" sz="3200" dirty="0">
                <a:solidFill>
                  <a:srgbClr val="0072C6"/>
                </a:solidFill>
              </a:rPr>
              <a:t>e.g. /&lt;container&gt;/myblobs/smurf.png</a:t>
            </a:r>
          </a:p>
          <a:p>
            <a:endParaRPr lang="en-US" sz="3200" dirty="0"/>
          </a:p>
        </p:txBody>
      </p:sp>
      <p:grpSp>
        <p:nvGrpSpPr>
          <p:cNvPr id="8" name="Group 7"/>
          <p:cNvGrpSpPr/>
          <p:nvPr/>
        </p:nvGrpSpPr>
        <p:grpSpPr>
          <a:xfrm>
            <a:off x="4288721" y="4099114"/>
            <a:ext cx="3294637" cy="1023166"/>
            <a:chOff x="4228381" y="5344591"/>
            <a:chExt cx="3294637" cy="1023166"/>
          </a:xfrm>
        </p:grpSpPr>
        <p:sp>
          <p:nvSpPr>
            <p:cNvPr id="9" name="Left Brace 8"/>
            <p:cNvSpPr/>
            <p:nvPr/>
          </p:nvSpPr>
          <p:spPr>
            <a:xfrm rot="16200000">
              <a:off x="5595343" y="3977629"/>
              <a:ext cx="560714" cy="3294637"/>
            </a:xfrm>
            <a:prstGeom prst="leftBrac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TextBox 9"/>
            <p:cNvSpPr txBox="1"/>
            <p:nvPr/>
          </p:nvSpPr>
          <p:spPr>
            <a:xfrm>
              <a:off x="4629183" y="5721426"/>
              <a:ext cx="2493034" cy="646331"/>
            </a:xfrm>
            <a:prstGeom prst="rect">
              <a:avLst/>
            </a:prstGeom>
            <a:noFill/>
          </p:spPr>
          <p:txBody>
            <a:bodyPr wrap="square" rtlCol="0">
              <a:spAutoFit/>
            </a:bodyPr>
            <a:lstStyle/>
            <a:p>
              <a:pPr algn="ctr"/>
              <a:r>
                <a:rPr lang="sv-SE" sz="3600" dirty="0" err="1">
                  <a:latin typeface="+mj-lt"/>
                </a:rPr>
                <a:t>blob</a:t>
              </a:r>
              <a:r>
                <a:rPr lang="sv-SE" sz="3600" dirty="0">
                  <a:latin typeface="+mj-lt"/>
                </a:rPr>
                <a:t> </a:t>
              </a:r>
              <a:r>
                <a:rPr lang="sv-SE" sz="3600" dirty="0" err="1">
                  <a:latin typeface="+mj-lt"/>
                </a:rPr>
                <a:t>name</a:t>
              </a:r>
              <a:endParaRPr lang="en-US" sz="3600" dirty="0">
                <a:latin typeface="+mj-lt"/>
              </a:endParaRPr>
            </a:p>
          </p:txBody>
        </p:sp>
      </p:grpSp>
    </p:spTree>
    <p:extLst>
      <p:ext uri="{BB962C8B-B14F-4D97-AF65-F5344CB8AC3E}">
        <p14:creationId xmlns:p14="http://schemas.microsoft.com/office/powerpoint/2010/main" val="2659612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0"/>
            <a:ext cx="12192000" cy="6858000"/>
          </a:xfrm>
        </p:spPr>
        <p:txBody>
          <a:bodyPr/>
          <a:lstStyle/>
          <a:p>
            <a:pPr algn="ctr"/>
            <a:r>
              <a:rPr lang="en-US" sz="6600" dirty="0"/>
              <a:t>Microsoft Azure</a:t>
            </a:r>
            <a:br>
              <a:rPr lang="en-US" sz="11500" dirty="0"/>
            </a:br>
            <a:r>
              <a:rPr lang="en-US" sz="11500" dirty="0"/>
              <a:t>Storage Table</a:t>
            </a:r>
          </a:p>
        </p:txBody>
      </p:sp>
      <p:pic>
        <p:nvPicPr>
          <p:cNvPr id="7" name="Picture 6"/>
          <p:cNvPicPr>
            <a:picLocks noChangeAspect="1"/>
          </p:cNvPicPr>
          <p:nvPr/>
        </p:nvPicPr>
        <p:blipFill>
          <a:blip r:embed="rId2"/>
          <a:stretch>
            <a:fillRect/>
          </a:stretch>
        </p:blipFill>
        <p:spPr>
          <a:xfrm>
            <a:off x="5475085" y="496464"/>
            <a:ext cx="1242589" cy="1077503"/>
          </a:xfrm>
          <a:prstGeom prst="rect">
            <a:avLst/>
          </a:prstGeom>
        </p:spPr>
      </p:pic>
    </p:spTree>
    <p:extLst>
      <p:ext uri="{BB962C8B-B14F-4D97-AF65-F5344CB8AC3E}">
        <p14:creationId xmlns:p14="http://schemas.microsoft.com/office/powerpoint/2010/main" val="2084520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ormAutofit fontScale="90000"/>
          </a:bodyPr>
          <a:lstStyle/>
          <a:p>
            <a:r>
              <a:rPr lang="en-US" dirty="0"/>
              <a:t>Table Storage Concepts</a:t>
            </a:r>
            <a:br>
              <a:rPr lang="en-US" dirty="0"/>
            </a:br>
            <a:endParaRPr lang="en-US" dirty="0"/>
          </a:p>
        </p:txBody>
      </p:sp>
      <p:grpSp>
        <p:nvGrpSpPr>
          <p:cNvPr id="3" name="Group 2"/>
          <p:cNvGrpSpPr/>
          <p:nvPr/>
        </p:nvGrpSpPr>
        <p:grpSpPr>
          <a:xfrm>
            <a:off x="2456406" y="2014451"/>
            <a:ext cx="7279188" cy="4297681"/>
            <a:chOff x="2456406" y="1280160"/>
            <a:chExt cx="7279188" cy="4297681"/>
          </a:xfrm>
        </p:grpSpPr>
        <p:sp>
          <p:nvSpPr>
            <p:cNvPr id="46" name="Rounded Rectangle 65"/>
            <p:cNvSpPr/>
            <p:nvPr/>
          </p:nvSpPr>
          <p:spPr>
            <a:xfrm>
              <a:off x="7534884" y="1280160"/>
              <a:ext cx="2200710" cy="429768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lstStyle/>
            <a:p>
              <a:pPr algn="ctr"/>
              <a:endParaRPr lang="en-US"/>
            </a:p>
          </p:txBody>
        </p:sp>
        <p:sp>
          <p:nvSpPr>
            <p:cNvPr id="47" name="Rounded Rectangle 4"/>
            <p:cNvSpPr/>
            <p:nvPr/>
          </p:nvSpPr>
          <p:spPr>
            <a:xfrm>
              <a:off x="7534884" y="1280160"/>
              <a:ext cx="2200710" cy="1440180"/>
            </a:xfrm>
            <a:prstGeom prst="rect">
              <a:avLst/>
            </a:prstGeom>
            <a:noFill/>
            <a:ln>
              <a:no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91440" tIns="248920" rIns="248920" bIns="248920" numCol="1" spcCol="1270" anchor="t" anchorCtr="0">
              <a:noAutofit/>
            </a:bodyPr>
            <a:lstStyle/>
            <a:p>
              <a:pPr algn="ctr" defTabSz="1555685">
                <a:lnSpc>
                  <a:spcPct val="90000"/>
                </a:lnSpc>
                <a:spcBef>
                  <a:spcPct val="0"/>
                </a:spcBef>
                <a:spcAft>
                  <a:spcPct val="35000"/>
                </a:spcAft>
              </a:pPr>
              <a:r>
                <a:rPr lang="en-US" sz="2800" dirty="0">
                  <a:solidFill>
                    <a:srgbClr val="595959">
                      <a:alpha val="98824"/>
                    </a:srgbClr>
                  </a:solidFill>
                  <a:latin typeface="Segoe UI Light" pitchFamily="34" charset="0"/>
                </a:rPr>
                <a:t>Entity</a:t>
              </a:r>
            </a:p>
          </p:txBody>
        </p:sp>
        <p:sp>
          <p:nvSpPr>
            <p:cNvPr id="49" name="Rounded Rectangle 68"/>
            <p:cNvSpPr/>
            <p:nvPr/>
          </p:nvSpPr>
          <p:spPr>
            <a:xfrm>
              <a:off x="4995645" y="1280161"/>
              <a:ext cx="2199600" cy="429768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lstStyle/>
            <a:p>
              <a:pPr algn="ctr"/>
              <a:endParaRPr lang="en-US"/>
            </a:p>
          </p:txBody>
        </p:sp>
        <p:sp>
          <p:nvSpPr>
            <p:cNvPr id="50" name="Rounded Rectangle 6"/>
            <p:cNvSpPr/>
            <p:nvPr/>
          </p:nvSpPr>
          <p:spPr>
            <a:xfrm>
              <a:off x="4995645" y="1280161"/>
              <a:ext cx="2199600" cy="1440180"/>
            </a:xfrm>
            <a:prstGeom prst="rect">
              <a:avLst/>
            </a:prstGeom>
            <a:noFill/>
            <a:ln>
              <a:no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91440" tIns="248920" rIns="248920" bIns="248920" numCol="1" spcCol="1270" anchor="t" anchorCtr="0">
              <a:noAutofit/>
            </a:bodyPr>
            <a:lstStyle/>
            <a:p>
              <a:pPr algn="ctr" defTabSz="1555685">
                <a:lnSpc>
                  <a:spcPct val="90000"/>
                </a:lnSpc>
                <a:spcBef>
                  <a:spcPct val="0"/>
                </a:spcBef>
                <a:spcAft>
                  <a:spcPct val="35000"/>
                </a:spcAft>
              </a:pPr>
              <a:r>
                <a:rPr lang="en-US" sz="2800" dirty="0">
                  <a:solidFill>
                    <a:srgbClr val="595959">
                      <a:alpha val="98824"/>
                    </a:srgbClr>
                  </a:solidFill>
                  <a:latin typeface="Segoe UI Light" pitchFamily="34" charset="0"/>
                </a:rPr>
                <a:t>Table</a:t>
              </a:r>
            </a:p>
          </p:txBody>
        </p:sp>
        <p:sp>
          <p:nvSpPr>
            <p:cNvPr id="52" name="Rounded Rectangle 71"/>
            <p:cNvSpPr/>
            <p:nvPr/>
          </p:nvSpPr>
          <p:spPr>
            <a:xfrm>
              <a:off x="2456406" y="1280161"/>
              <a:ext cx="2199600" cy="429768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lstStyle/>
            <a:p>
              <a:pPr algn="ctr"/>
              <a:endParaRPr lang="en-US"/>
            </a:p>
          </p:txBody>
        </p:sp>
        <p:sp>
          <p:nvSpPr>
            <p:cNvPr id="53" name="Rounded Rectangle 8"/>
            <p:cNvSpPr/>
            <p:nvPr/>
          </p:nvSpPr>
          <p:spPr>
            <a:xfrm>
              <a:off x="2456406" y="1280161"/>
              <a:ext cx="2182360" cy="1440180"/>
            </a:xfrm>
            <a:prstGeom prst="rect">
              <a:avLst/>
            </a:prstGeom>
            <a:noFill/>
            <a:ln>
              <a:no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91440" tIns="248920" rIns="248920" bIns="248920" numCol="1" spcCol="1270" anchor="t" anchorCtr="0">
              <a:noAutofit/>
            </a:bodyPr>
            <a:lstStyle/>
            <a:p>
              <a:pPr algn="ctr" defTabSz="1555685">
                <a:lnSpc>
                  <a:spcPct val="90000"/>
                </a:lnSpc>
                <a:spcBef>
                  <a:spcPct val="0"/>
                </a:spcBef>
                <a:spcAft>
                  <a:spcPct val="35000"/>
                </a:spcAft>
              </a:pPr>
              <a:r>
                <a:rPr lang="en-US" sz="2800" dirty="0">
                  <a:solidFill>
                    <a:srgbClr val="595959">
                      <a:alpha val="98824"/>
                    </a:srgbClr>
                  </a:solidFill>
                  <a:latin typeface="Segoe UI Light" pitchFamily="34" charset="0"/>
                </a:rPr>
                <a:t>Account</a:t>
              </a:r>
              <a:endParaRPr lang="en-US" sz="3100" dirty="0">
                <a:solidFill>
                  <a:srgbClr val="595959">
                    <a:alpha val="98824"/>
                  </a:srgbClr>
                </a:solidFill>
                <a:latin typeface="Segoe UI Light" pitchFamily="34" charset="0"/>
              </a:endParaRPr>
            </a:p>
          </p:txBody>
        </p:sp>
        <p:cxnSp>
          <p:nvCxnSpPr>
            <p:cNvPr id="57" name="Straight Connector 56"/>
            <p:cNvCxnSpPr>
              <a:stCxn id="59" idx="3"/>
              <a:endCxn id="71" idx="1"/>
            </p:cNvCxnSpPr>
            <p:nvPr/>
          </p:nvCxnSpPr>
          <p:spPr>
            <a:xfrm>
              <a:off x="4299184" y="3809770"/>
              <a:ext cx="1077556" cy="827943"/>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a:stCxn id="59" idx="3"/>
              <a:endCxn id="69" idx="1"/>
            </p:cNvCxnSpPr>
            <p:nvPr/>
          </p:nvCxnSpPr>
          <p:spPr>
            <a:xfrm flipV="1">
              <a:off x="4299184" y="2981827"/>
              <a:ext cx="1077556" cy="827943"/>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59" name="Rectangle 58"/>
            <p:cNvSpPr/>
            <p:nvPr/>
          </p:nvSpPr>
          <p:spPr>
            <a:xfrm>
              <a:off x="2813228" y="3436474"/>
              <a:ext cx="1485956" cy="7465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r>
                <a:rPr lang="en-US" sz="2000" dirty="0" err="1">
                  <a:solidFill>
                    <a:srgbClr val="000000">
                      <a:alpha val="99000"/>
                    </a:srgbClr>
                  </a:solidFill>
                  <a:latin typeface="+mj-lt"/>
                </a:rPr>
                <a:t>contoso</a:t>
              </a:r>
              <a:endParaRPr lang="en-US" sz="2000" dirty="0">
                <a:solidFill>
                  <a:srgbClr val="000000">
                    <a:alpha val="99000"/>
                  </a:srgbClr>
                </a:solidFill>
                <a:latin typeface="+mj-lt"/>
              </a:endParaRPr>
            </a:p>
          </p:txBody>
        </p:sp>
        <p:cxnSp>
          <p:nvCxnSpPr>
            <p:cNvPr id="61" name="Straight Connector 60"/>
            <p:cNvCxnSpPr>
              <a:stCxn id="69" idx="3"/>
              <a:endCxn id="68" idx="1"/>
            </p:cNvCxnSpPr>
            <p:nvPr/>
          </p:nvCxnSpPr>
          <p:spPr>
            <a:xfrm>
              <a:off x="6814150" y="2981827"/>
              <a:ext cx="1028146" cy="413972"/>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a:stCxn id="69" idx="3"/>
              <a:endCxn id="65" idx="1"/>
            </p:cNvCxnSpPr>
            <p:nvPr/>
          </p:nvCxnSpPr>
          <p:spPr>
            <a:xfrm flipV="1">
              <a:off x="6814150" y="2567856"/>
              <a:ext cx="1028147" cy="413971"/>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a:stCxn id="71" idx="3"/>
              <a:endCxn id="70" idx="1"/>
            </p:cNvCxnSpPr>
            <p:nvPr/>
          </p:nvCxnSpPr>
          <p:spPr>
            <a:xfrm>
              <a:off x="6814151" y="4637713"/>
              <a:ext cx="1028146" cy="413971"/>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a:stCxn id="71" idx="3"/>
              <a:endCxn id="72" idx="1"/>
            </p:cNvCxnSpPr>
            <p:nvPr/>
          </p:nvCxnSpPr>
          <p:spPr>
            <a:xfrm flipV="1">
              <a:off x="6814151" y="4223742"/>
              <a:ext cx="1028146" cy="413971"/>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grpSp>
          <p:nvGrpSpPr>
            <p:cNvPr id="23" name="Group 22"/>
            <p:cNvGrpSpPr/>
            <p:nvPr/>
          </p:nvGrpSpPr>
          <p:grpSpPr>
            <a:xfrm>
              <a:off x="5376740" y="2608531"/>
              <a:ext cx="1437411" cy="2402478"/>
              <a:chOff x="3406969" y="2774584"/>
              <a:chExt cx="1437411" cy="2402478"/>
            </a:xfrm>
          </p:grpSpPr>
          <p:sp>
            <p:nvSpPr>
              <p:cNvPr id="69" name="Rectangle 68"/>
              <p:cNvSpPr/>
              <p:nvPr/>
            </p:nvSpPr>
            <p:spPr>
              <a:xfrm>
                <a:off x="3406969" y="2774584"/>
                <a:ext cx="1437410" cy="7465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r>
                  <a:rPr lang="en-US" sz="2000" dirty="0">
                    <a:solidFill>
                      <a:srgbClr val="000000">
                        <a:alpha val="99000"/>
                      </a:srgbClr>
                    </a:solidFill>
                    <a:latin typeface="+mj-lt"/>
                  </a:rPr>
                  <a:t>customers</a:t>
                </a:r>
              </a:p>
            </p:txBody>
          </p:sp>
          <p:sp>
            <p:nvSpPr>
              <p:cNvPr id="71" name="Rectangle 70"/>
              <p:cNvSpPr/>
              <p:nvPr/>
            </p:nvSpPr>
            <p:spPr>
              <a:xfrm>
                <a:off x="3406969" y="4430470"/>
                <a:ext cx="1437411" cy="7465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r>
                  <a:rPr lang="en-US" sz="2000" dirty="0">
                    <a:solidFill>
                      <a:srgbClr val="000000">
                        <a:alpha val="99000"/>
                      </a:srgbClr>
                    </a:solidFill>
                    <a:latin typeface="+mj-lt"/>
                  </a:rPr>
                  <a:t>photos</a:t>
                </a:r>
              </a:p>
            </p:txBody>
          </p:sp>
        </p:grpSp>
        <p:grpSp>
          <p:nvGrpSpPr>
            <p:cNvPr id="21" name="Group 20"/>
            <p:cNvGrpSpPr/>
            <p:nvPr/>
          </p:nvGrpSpPr>
          <p:grpSpPr>
            <a:xfrm>
              <a:off x="7842296" y="2194560"/>
              <a:ext cx="1585886" cy="1574535"/>
              <a:chOff x="5906591" y="2360613"/>
              <a:chExt cx="1585886" cy="1574535"/>
            </a:xfrm>
          </p:grpSpPr>
          <p:sp>
            <p:nvSpPr>
              <p:cNvPr id="65" name="Rectangle 64"/>
              <p:cNvSpPr/>
              <p:nvPr/>
            </p:nvSpPr>
            <p:spPr>
              <a:xfrm>
                <a:off x="5906592" y="2360613"/>
                <a:ext cx="1585884" cy="7465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r>
                  <a:rPr lang="en-US" dirty="0">
                    <a:solidFill>
                      <a:srgbClr val="000000">
                        <a:alpha val="99000"/>
                      </a:srgbClr>
                    </a:solidFill>
                    <a:latin typeface="+mj-lt"/>
                  </a:rPr>
                  <a:t>Name =…</a:t>
                </a:r>
              </a:p>
              <a:p>
                <a:r>
                  <a:rPr lang="en-US" dirty="0">
                    <a:solidFill>
                      <a:srgbClr val="000000">
                        <a:alpha val="99000"/>
                      </a:srgbClr>
                    </a:solidFill>
                    <a:latin typeface="+mj-lt"/>
                  </a:rPr>
                  <a:t>Email = …</a:t>
                </a:r>
              </a:p>
            </p:txBody>
          </p:sp>
          <p:sp>
            <p:nvSpPr>
              <p:cNvPr id="68" name="Rectangle 67"/>
              <p:cNvSpPr/>
              <p:nvPr/>
            </p:nvSpPr>
            <p:spPr>
              <a:xfrm>
                <a:off x="5906591" y="3188556"/>
                <a:ext cx="1585886" cy="7465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r>
                  <a:rPr lang="en-US" dirty="0">
                    <a:solidFill>
                      <a:srgbClr val="000000">
                        <a:alpha val="99000"/>
                      </a:srgbClr>
                    </a:solidFill>
                    <a:latin typeface="+mj-lt"/>
                  </a:rPr>
                  <a:t>Name =…</a:t>
                </a:r>
              </a:p>
              <a:p>
                <a:r>
                  <a:rPr lang="en-US" dirty="0" err="1">
                    <a:solidFill>
                      <a:srgbClr val="000000">
                        <a:alpha val="99000"/>
                      </a:srgbClr>
                    </a:solidFill>
                    <a:latin typeface="+mj-lt"/>
                  </a:rPr>
                  <a:t>EMailAdd</a:t>
                </a:r>
                <a:r>
                  <a:rPr lang="en-US" dirty="0">
                    <a:solidFill>
                      <a:srgbClr val="000000">
                        <a:alpha val="99000"/>
                      </a:srgbClr>
                    </a:solidFill>
                    <a:latin typeface="+mj-lt"/>
                  </a:rPr>
                  <a:t>= </a:t>
                </a:r>
              </a:p>
            </p:txBody>
          </p:sp>
        </p:grpSp>
        <p:grpSp>
          <p:nvGrpSpPr>
            <p:cNvPr id="22" name="Group 21"/>
            <p:cNvGrpSpPr/>
            <p:nvPr/>
          </p:nvGrpSpPr>
          <p:grpSpPr>
            <a:xfrm>
              <a:off x="7842297" y="3850446"/>
              <a:ext cx="1585884" cy="1574534"/>
              <a:chOff x="5906592" y="4016499"/>
              <a:chExt cx="1585884" cy="1574534"/>
            </a:xfrm>
          </p:grpSpPr>
          <p:sp>
            <p:nvSpPr>
              <p:cNvPr id="70" name="Rounded Rectangle 97"/>
              <p:cNvSpPr/>
              <p:nvPr/>
            </p:nvSpPr>
            <p:spPr>
              <a:xfrm>
                <a:off x="5906592" y="4844441"/>
                <a:ext cx="1585884" cy="7465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r>
                  <a:rPr lang="en-US" dirty="0">
                    <a:solidFill>
                      <a:srgbClr val="000000">
                        <a:alpha val="99000"/>
                      </a:srgbClr>
                    </a:solidFill>
                    <a:latin typeface="+mj-lt"/>
                  </a:rPr>
                  <a:t>Photo ID =…</a:t>
                </a:r>
              </a:p>
              <a:p>
                <a:r>
                  <a:rPr lang="en-US" dirty="0">
                    <a:solidFill>
                      <a:srgbClr val="000000">
                        <a:alpha val="99000"/>
                      </a:srgbClr>
                    </a:solidFill>
                    <a:latin typeface="+mj-lt"/>
                  </a:rPr>
                  <a:t>Date =…</a:t>
                </a:r>
              </a:p>
            </p:txBody>
          </p:sp>
          <p:sp>
            <p:nvSpPr>
              <p:cNvPr id="72" name="Rounded Rectangle 97"/>
              <p:cNvSpPr/>
              <p:nvPr/>
            </p:nvSpPr>
            <p:spPr>
              <a:xfrm>
                <a:off x="5906592" y="4016499"/>
                <a:ext cx="1585884" cy="7465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r>
                  <a:rPr lang="en-US" dirty="0">
                    <a:solidFill>
                      <a:srgbClr val="000000">
                        <a:alpha val="99000"/>
                      </a:srgbClr>
                    </a:solidFill>
                    <a:latin typeface="+mj-lt"/>
                  </a:rPr>
                  <a:t>Photo ID =…</a:t>
                </a:r>
              </a:p>
              <a:p>
                <a:r>
                  <a:rPr lang="en-US" dirty="0">
                    <a:solidFill>
                      <a:srgbClr val="000000">
                        <a:alpha val="99000"/>
                      </a:srgbClr>
                    </a:solidFill>
                    <a:latin typeface="+mj-lt"/>
                  </a:rPr>
                  <a:t>Date =…</a:t>
                </a:r>
              </a:p>
            </p:txBody>
          </p:sp>
        </p:grpSp>
      </p:grpSp>
    </p:spTree>
    <p:extLst>
      <p:ext uri="{BB962C8B-B14F-4D97-AF65-F5344CB8AC3E}">
        <p14:creationId xmlns:p14="http://schemas.microsoft.com/office/powerpoint/2010/main" val="2986165725"/>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dirty="0"/>
              <a:t>Table Storage Details</a:t>
            </a:r>
          </a:p>
        </p:txBody>
      </p:sp>
      <p:sp>
        <p:nvSpPr>
          <p:cNvPr id="3" name="Content Placeholder 2"/>
          <p:cNvSpPr>
            <a:spLocks noGrp="1"/>
          </p:cNvSpPr>
          <p:nvPr>
            <p:ph sz="quarter" idx="10"/>
          </p:nvPr>
        </p:nvSpPr>
        <p:spPr/>
        <p:txBody>
          <a:bodyPr anchor="ctr"/>
          <a:lstStyle/>
          <a:p>
            <a:pPr marL="0" indent="0">
              <a:buNone/>
            </a:pPr>
            <a:r>
              <a:rPr lang="en-US" sz="3600" dirty="0"/>
              <a:t>Entity can have up to 255 properties</a:t>
            </a:r>
          </a:p>
          <a:p>
            <a:pPr marL="0" indent="0">
              <a:buNone/>
            </a:pPr>
            <a:r>
              <a:rPr lang="en-US" sz="3600" dirty="0"/>
              <a:t>Up to 1MB per entity</a:t>
            </a:r>
          </a:p>
        </p:txBody>
      </p:sp>
    </p:spTree>
    <p:extLst>
      <p:ext uri="{BB962C8B-B14F-4D97-AF65-F5344CB8AC3E}">
        <p14:creationId xmlns:p14="http://schemas.microsoft.com/office/powerpoint/2010/main" val="68944687"/>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ormAutofit fontScale="90000"/>
          </a:bodyPr>
          <a:lstStyle/>
          <a:p>
            <a:r>
              <a:rPr lang="en-US" sz="3600" dirty="0"/>
              <a:t>Table Storage Details</a:t>
            </a:r>
            <a:br>
              <a:rPr lang="en-US" sz="3600" dirty="0"/>
            </a:br>
            <a:r>
              <a:rPr lang="en-US" sz="2800" dirty="0"/>
              <a:t>Entity Properties</a:t>
            </a:r>
            <a:endParaRPr lang="en-US" sz="2800" dirty="0">
              <a:solidFill>
                <a:schemeClr val="bg1"/>
              </a:solidFill>
            </a:endParaRPr>
          </a:p>
        </p:txBody>
      </p:sp>
      <p:sp>
        <p:nvSpPr>
          <p:cNvPr id="3" name="Content Placeholder 2"/>
          <p:cNvSpPr>
            <a:spLocks noGrp="1"/>
          </p:cNvSpPr>
          <p:nvPr>
            <p:ph sz="quarter" idx="10"/>
          </p:nvPr>
        </p:nvSpPr>
        <p:spPr/>
        <p:txBody>
          <a:bodyPr anchor="ctr"/>
          <a:lstStyle/>
          <a:p>
            <a:pPr>
              <a:lnSpc>
                <a:spcPct val="150000"/>
              </a:lnSpc>
              <a:spcBef>
                <a:spcPts val="1200"/>
              </a:spcBef>
            </a:pPr>
            <a:r>
              <a:rPr lang="en-US" sz="3200" dirty="0">
                <a:solidFill>
                  <a:srgbClr val="44546A"/>
                </a:solidFill>
                <a:latin typeface="Segoe UI Light" charset="0"/>
              </a:rPr>
              <a:t>Not an RDBMS Table! </a:t>
            </a:r>
          </a:p>
          <a:p>
            <a:pPr>
              <a:lnSpc>
                <a:spcPct val="150000"/>
              </a:lnSpc>
              <a:spcBef>
                <a:spcPts val="1200"/>
              </a:spcBef>
            </a:pPr>
            <a:r>
              <a:rPr lang="en-US" sz="3200" dirty="0">
                <a:solidFill>
                  <a:srgbClr val="44546A"/>
                </a:solidFill>
                <a:latin typeface="Segoe UI Light" charset="0"/>
              </a:rPr>
              <a:t>The mental picture is ‘Entities’ </a:t>
            </a:r>
          </a:p>
        </p:txBody>
      </p:sp>
      <p:sp>
        <p:nvSpPr>
          <p:cNvPr id="5" name="Freeform 7"/>
          <p:cNvSpPr>
            <a:spLocks noEditPoints="1"/>
          </p:cNvSpPr>
          <p:nvPr/>
        </p:nvSpPr>
        <p:spPr bwMode="auto">
          <a:xfrm>
            <a:off x="10492891" y="2374429"/>
            <a:ext cx="1273118" cy="1040157"/>
          </a:xfrm>
          <a:custGeom>
            <a:avLst/>
            <a:gdLst>
              <a:gd name="T0" fmla="*/ 1349 w 1388"/>
              <a:gd name="T1" fmla="*/ 967 h 1134"/>
              <a:gd name="T2" fmla="*/ 781 w 1388"/>
              <a:gd name="T3" fmla="*/ 49 h 1134"/>
              <a:gd name="T4" fmla="*/ 692 w 1388"/>
              <a:gd name="T5" fmla="*/ 0 h 1134"/>
              <a:gd name="T6" fmla="*/ 600 w 1388"/>
              <a:gd name="T7" fmla="*/ 48 h 1134"/>
              <a:gd name="T8" fmla="*/ 32 w 1388"/>
              <a:gd name="T9" fmla="*/ 962 h 1134"/>
              <a:gd name="T10" fmla="*/ 29 w 1388"/>
              <a:gd name="T11" fmla="*/ 1074 h 1134"/>
              <a:gd name="T12" fmla="*/ 115 w 1388"/>
              <a:gd name="T13" fmla="*/ 1128 h 1134"/>
              <a:gd name="T14" fmla="*/ 1263 w 1388"/>
              <a:gd name="T15" fmla="*/ 1128 h 1134"/>
              <a:gd name="T16" fmla="*/ 1348 w 1388"/>
              <a:gd name="T17" fmla="*/ 1081 h 1134"/>
              <a:gd name="T18" fmla="*/ 1349 w 1388"/>
              <a:gd name="T19" fmla="*/ 967 h 1134"/>
              <a:gd name="T20" fmla="*/ 769 w 1388"/>
              <a:gd name="T21" fmla="*/ 996 h 1134"/>
              <a:gd name="T22" fmla="*/ 614 w 1388"/>
              <a:gd name="T23" fmla="*/ 996 h 1134"/>
              <a:gd name="T24" fmla="*/ 614 w 1388"/>
              <a:gd name="T25" fmla="*/ 849 h 1134"/>
              <a:gd name="T26" fmla="*/ 769 w 1388"/>
              <a:gd name="T27" fmla="*/ 849 h 1134"/>
              <a:gd name="T28" fmla="*/ 769 w 1388"/>
              <a:gd name="T29" fmla="*/ 996 h 1134"/>
              <a:gd name="T30" fmla="*/ 769 w 1388"/>
              <a:gd name="T31" fmla="*/ 492 h 1134"/>
              <a:gd name="T32" fmla="*/ 730 w 1388"/>
              <a:gd name="T33" fmla="*/ 751 h 1134"/>
              <a:gd name="T34" fmla="*/ 655 w 1388"/>
              <a:gd name="T35" fmla="*/ 751 h 1134"/>
              <a:gd name="T36" fmla="*/ 614 w 1388"/>
              <a:gd name="T37" fmla="*/ 492 h 1134"/>
              <a:gd name="T38" fmla="*/ 614 w 1388"/>
              <a:gd name="T39" fmla="*/ 332 h 1134"/>
              <a:gd name="T40" fmla="*/ 769 w 1388"/>
              <a:gd name="T41" fmla="*/ 332 h 1134"/>
              <a:gd name="T42" fmla="*/ 769 w 1388"/>
              <a:gd name="T43" fmla="*/ 492 h 1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88" h="1134">
                <a:moveTo>
                  <a:pt x="1349" y="967"/>
                </a:moveTo>
                <a:cubicBezTo>
                  <a:pt x="781" y="49"/>
                  <a:pt x="781" y="49"/>
                  <a:pt x="781" y="49"/>
                </a:cubicBezTo>
                <a:cubicBezTo>
                  <a:pt x="781" y="49"/>
                  <a:pt x="758" y="0"/>
                  <a:pt x="692" y="0"/>
                </a:cubicBezTo>
                <a:cubicBezTo>
                  <a:pt x="626" y="0"/>
                  <a:pt x="600" y="48"/>
                  <a:pt x="600" y="48"/>
                </a:cubicBezTo>
                <a:cubicBezTo>
                  <a:pt x="32" y="962"/>
                  <a:pt x="32" y="962"/>
                  <a:pt x="32" y="962"/>
                </a:cubicBezTo>
                <a:cubicBezTo>
                  <a:pt x="32" y="962"/>
                  <a:pt x="0" y="1021"/>
                  <a:pt x="29" y="1074"/>
                </a:cubicBezTo>
                <a:cubicBezTo>
                  <a:pt x="58" y="1127"/>
                  <a:pt x="115" y="1128"/>
                  <a:pt x="115" y="1128"/>
                </a:cubicBezTo>
                <a:cubicBezTo>
                  <a:pt x="1263" y="1128"/>
                  <a:pt x="1263" y="1128"/>
                  <a:pt x="1263" y="1128"/>
                </a:cubicBezTo>
                <a:cubicBezTo>
                  <a:pt x="1263" y="1128"/>
                  <a:pt x="1308" y="1134"/>
                  <a:pt x="1348" y="1081"/>
                </a:cubicBezTo>
                <a:cubicBezTo>
                  <a:pt x="1388" y="1028"/>
                  <a:pt x="1349" y="967"/>
                  <a:pt x="1349" y="967"/>
                </a:cubicBezTo>
                <a:close/>
                <a:moveTo>
                  <a:pt x="769" y="996"/>
                </a:moveTo>
                <a:cubicBezTo>
                  <a:pt x="614" y="996"/>
                  <a:pt x="614" y="996"/>
                  <a:pt x="614" y="996"/>
                </a:cubicBezTo>
                <a:cubicBezTo>
                  <a:pt x="614" y="849"/>
                  <a:pt x="614" y="849"/>
                  <a:pt x="614" y="849"/>
                </a:cubicBezTo>
                <a:cubicBezTo>
                  <a:pt x="769" y="849"/>
                  <a:pt x="769" y="849"/>
                  <a:pt x="769" y="849"/>
                </a:cubicBezTo>
                <a:lnTo>
                  <a:pt x="769" y="996"/>
                </a:lnTo>
                <a:close/>
                <a:moveTo>
                  <a:pt x="769" y="492"/>
                </a:moveTo>
                <a:cubicBezTo>
                  <a:pt x="730" y="751"/>
                  <a:pt x="730" y="751"/>
                  <a:pt x="730" y="751"/>
                </a:cubicBezTo>
                <a:cubicBezTo>
                  <a:pt x="655" y="751"/>
                  <a:pt x="655" y="751"/>
                  <a:pt x="655" y="751"/>
                </a:cubicBezTo>
                <a:cubicBezTo>
                  <a:pt x="614" y="492"/>
                  <a:pt x="614" y="492"/>
                  <a:pt x="614" y="492"/>
                </a:cubicBezTo>
                <a:cubicBezTo>
                  <a:pt x="614" y="332"/>
                  <a:pt x="614" y="332"/>
                  <a:pt x="614" y="332"/>
                </a:cubicBezTo>
                <a:cubicBezTo>
                  <a:pt x="769" y="332"/>
                  <a:pt x="769" y="332"/>
                  <a:pt x="769" y="332"/>
                </a:cubicBezTo>
                <a:lnTo>
                  <a:pt x="769" y="492"/>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403818556"/>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ormAutofit fontScale="90000"/>
          </a:bodyPr>
          <a:lstStyle/>
          <a:p>
            <a:r>
              <a:rPr lang="en-US" sz="3600" dirty="0"/>
              <a:t>Table Storage Details</a:t>
            </a:r>
            <a:br>
              <a:rPr lang="en-US" sz="3600" dirty="0"/>
            </a:br>
            <a:r>
              <a:rPr lang="en-US" sz="2800" dirty="0"/>
              <a:t>Entity Properties</a:t>
            </a:r>
            <a:endParaRPr lang="en-US" sz="2800" dirty="0">
              <a:solidFill>
                <a:schemeClr val="bg1"/>
              </a:solidFill>
            </a:endParaRPr>
          </a:p>
        </p:txBody>
      </p:sp>
      <p:sp>
        <p:nvSpPr>
          <p:cNvPr id="3" name="Content Placeholder 2"/>
          <p:cNvSpPr>
            <a:spLocks noGrp="1"/>
          </p:cNvSpPr>
          <p:nvPr>
            <p:ph sz="quarter" idx="10"/>
          </p:nvPr>
        </p:nvSpPr>
        <p:spPr/>
        <p:txBody>
          <a:bodyPr anchor="ctr"/>
          <a:lstStyle/>
          <a:p>
            <a:pPr>
              <a:lnSpc>
                <a:spcPct val="150000"/>
              </a:lnSpc>
              <a:spcBef>
                <a:spcPts val="1200"/>
              </a:spcBef>
            </a:pPr>
            <a:r>
              <a:rPr lang="en-US" sz="3200" dirty="0">
                <a:solidFill>
                  <a:srgbClr val="44546A"/>
                </a:solidFill>
                <a:latin typeface="Segoe UI Light" charset="0"/>
              </a:rPr>
              <a:t>PartitionKey &amp; RowKey are mandatory properties </a:t>
            </a:r>
          </a:p>
          <a:p>
            <a:pPr marL="0" indent="0">
              <a:lnSpc>
                <a:spcPct val="150000"/>
              </a:lnSpc>
              <a:spcBef>
                <a:spcPts val="1200"/>
              </a:spcBef>
              <a:buNone/>
            </a:pPr>
            <a:r>
              <a:rPr lang="en-US" sz="3200" dirty="0">
                <a:solidFill>
                  <a:srgbClr val="44546A"/>
                </a:solidFill>
                <a:latin typeface="Segoe UI Light" charset="0"/>
              </a:rPr>
              <a:t>Composite key which uniquely identifies an entity </a:t>
            </a:r>
          </a:p>
          <a:p>
            <a:pPr marL="0" indent="0">
              <a:lnSpc>
                <a:spcPct val="150000"/>
              </a:lnSpc>
              <a:spcBef>
                <a:spcPts val="1200"/>
              </a:spcBef>
              <a:buNone/>
            </a:pPr>
            <a:r>
              <a:rPr lang="en-US" sz="3200" dirty="0">
                <a:solidFill>
                  <a:srgbClr val="44546A"/>
                </a:solidFill>
                <a:latin typeface="Segoe UI Light" charset="0"/>
              </a:rPr>
              <a:t>They are the only indexed properties </a:t>
            </a:r>
          </a:p>
          <a:p>
            <a:pPr marL="0" indent="0">
              <a:lnSpc>
                <a:spcPct val="150000"/>
              </a:lnSpc>
              <a:spcBef>
                <a:spcPts val="1200"/>
              </a:spcBef>
              <a:buNone/>
            </a:pPr>
            <a:r>
              <a:rPr lang="en-US" sz="3200" dirty="0">
                <a:solidFill>
                  <a:srgbClr val="44546A"/>
                </a:solidFill>
                <a:latin typeface="Segoe UI Light" charset="0"/>
              </a:rPr>
              <a:t>Defines the sort order </a:t>
            </a:r>
          </a:p>
        </p:txBody>
      </p:sp>
    </p:spTree>
    <p:extLst>
      <p:ext uri="{BB962C8B-B14F-4D97-AF65-F5344CB8AC3E}">
        <p14:creationId xmlns:p14="http://schemas.microsoft.com/office/powerpoint/2010/main" val="1156202929"/>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ormAutofit fontScale="90000"/>
          </a:bodyPr>
          <a:lstStyle/>
          <a:p>
            <a:r>
              <a:rPr lang="en-US" sz="3600" dirty="0"/>
              <a:t>Table Storage Details</a:t>
            </a:r>
            <a:br>
              <a:rPr lang="en-US" sz="3600" dirty="0"/>
            </a:br>
            <a:r>
              <a:rPr lang="en-US" sz="2800" dirty="0"/>
              <a:t>Entity Properties</a:t>
            </a:r>
            <a:endParaRPr lang="en-US" sz="2800" dirty="0">
              <a:solidFill>
                <a:schemeClr val="bg1"/>
              </a:solidFill>
            </a:endParaRPr>
          </a:p>
        </p:txBody>
      </p:sp>
      <p:sp>
        <p:nvSpPr>
          <p:cNvPr id="3" name="Content Placeholder 2"/>
          <p:cNvSpPr>
            <a:spLocks noGrp="1"/>
          </p:cNvSpPr>
          <p:nvPr>
            <p:ph sz="quarter" idx="10"/>
          </p:nvPr>
        </p:nvSpPr>
        <p:spPr/>
        <p:txBody>
          <a:bodyPr anchor="ctr"/>
          <a:lstStyle/>
          <a:p>
            <a:pPr marL="0" indent="0">
              <a:lnSpc>
                <a:spcPct val="150000"/>
              </a:lnSpc>
              <a:spcBef>
                <a:spcPts val="1200"/>
              </a:spcBef>
              <a:buNone/>
            </a:pPr>
            <a:r>
              <a:rPr lang="en-US" sz="3200" dirty="0"/>
              <a:t>No fixed schema for other properties</a:t>
            </a:r>
          </a:p>
          <a:p>
            <a:pPr marL="0" indent="0">
              <a:lnSpc>
                <a:spcPct val="150000"/>
              </a:lnSpc>
              <a:spcBef>
                <a:spcPts val="1200"/>
              </a:spcBef>
              <a:buNone/>
            </a:pPr>
            <a:r>
              <a:rPr lang="en-US" sz="3200" dirty="0"/>
              <a:t>Each property is stored as: &lt;name, typed value&gt;</a:t>
            </a:r>
          </a:p>
          <a:p>
            <a:pPr marL="0" indent="0">
              <a:lnSpc>
                <a:spcPct val="150000"/>
              </a:lnSpc>
              <a:spcBef>
                <a:spcPts val="1200"/>
              </a:spcBef>
              <a:buNone/>
            </a:pPr>
            <a:r>
              <a:rPr lang="en-US" sz="3200" dirty="0"/>
              <a:t>Properties can be the standard .NET types:</a:t>
            </a:r>
          </a:p>
          <a:p>
            <a:pPr marL="0" indent="0">
              <a:lnSpc>
                <a:spcPct val="150000"/>
              </a:lnSpc>
              <a:spcBef>
                <a:spcPts val="1200"/>
              </a:spcBef>
              <a:buNone/>
            </a:pPr>
            <a:r>
              <a:rPr lang="en-US" sz="3200" dirty="0"/>
              <a:t>	</a:t>
            </a:r>
            <a:r>
              <a:rPr lang="en-US" sz="2400" dirty="0"/>
              <a:t>string, binary, </a:t>
            </a:r>
            <a:r>
              <a:rPr lang="en-US" sz="2400" dirty="0" err="1"/>
              <a:t>bool</a:t>
            </a:r>
            <a:r>
              <a:rPr lang="en-US" sz="2400" dirty="0"/>
              <a:t>, </a:t>
            </a:r>
            <a:r>
              <a:rPr lang="en-US" sz="2400" dirty="0" err="1"/>
              <a:t>DateTime</a:t>
            </a:r>
            <a:r>
              <a:rPr lang="en-US" sz="2400" dirty="0"/>
              <a:t>, GUID, </a:t>
            </a:r>
            <a:r>
              <a:rPr lang="en-US" sz="2400" dirty="0" err="1"/>
              <a:t>int</a:t>
            </a:r>
            <a:r>
              <a:rPr lang="en-US" sz="2400" dirty="0"/>
              <a:t>, int64, double</a:t>
            </a:r>
          </a:p>
        </p:txBody>
      </p:sp>
    </p:spTree>
    <p:extLst>
      <p:ext uri="{BB962C8B-B14F-4D97-AF65-F5344CB8AC3E}">
        <p14:creationId xmlns:p14="http://schemas.microsoft.com/office/powerpoint/2010/main" val="3764006190"/>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ormAutofit fontScale="90000"/>
          </a:bodyPr>
          <a:lstStyle/>
          <a:p>
            <a:r>
              <a:rPr lang="en-US" sz="3600" dirty="0"/>
              <a:t>Table Storage Details</a:t>
            </a:r>
            <a:br>
              <a:rPr lang="en-US" sz="3600" dirty="0"/>
            </a:br>
            <a:r>
              <a:rPr lang="en-US" sz="2800" dirty="0"/>
              <a:t>Entity Properties</a:t>
            </a:r>
            <a:endParaRPr lang="en-US" sz="2800" dirty="0">
              <a:solidFill>
                <a:schemeClr val="bg1"/>
              </a:solidFill>
            </a:endParaRPr>
          </a:p>
        </p:txBody>
      </p:sp>
      <p:sp>
        <p:nvSpPr>
          <p:cNvPr id="3" name="Content Placeholder 2"/>
          <p:cNvSpPr>
            <a:spLocks noGrp="1"/>
          </p:cNvSpPr>
          <p:nvPr>
            <p:ph sz="quarter" idx="10"/>
          </p:nvPr>
        </p:nvSpPr>
        <p:spPr/>
        <p:txBody>
          <a:bodyPr anchor="ctr"/>
          <a:lstStyle/>
          <a:p>
            <a:pPr marL="0" indent="0">
              <a:lnSpc>
                <a:spcPct val="150000"/>
              </a:lnSpc>
              <a:spcBef>
                <a:spcPts val="1200"/>
              </a:spcBef>
              <a:buNone/>
            </a:pPr>
            <a:r>
              <a:rPr lang="en-US" sz="3200" dirty="0"/>
              <a:t>Timestamp property</a:t>
            </a:r>
          </a:p>
          <a:p>
            <a:pPr marL="0" indent="0">
              <a:lnSpc>
                <a:spcPct val="150000"/>
              </a:lnSpc>
              <a:spcBef>
                <a:spcPts val="1200"/>
              </a:spcBef>
              <a:buNone/>
            </a:pPr>
            <a:r>
              <a:rPr lang="en-US" sz="3200" dirty="0"/>
              <a:t>Optimistic Concurrency</a:t>
            </a:r>
          </a:p>
          <a:p>
            <a:pPr marL="0" indent="0">
              <a:lnSpc>
                <a:spcPct val="150000"/>
              </a:lnSpc>
              <a:spcBef>
                <a:spcPts val="1200"/>
              </a:spcBef>
              <a:buNone/>
            </a:pPr>
            <a:r>
              <a:rPr lang="en-US" sz="3200" dirty="0"/>
              <a:t>Exposed as an HTTP </a:t>
            </a:r>
            <a:r>
              <a:rPr lang="en-US" sz="3200" dirty="0" err="1"/>
              <a:t>Etag</a:t>
            </a:r>
            <a:endParaRPr lang="en-US" sz="3200" dirty="0"/>
          </a:p>
        </p:txBody>
      </p:sp>
    </p:spTree>
    <p:extLst>
      <p:ext uri="{BB962C8B-B14F-4D97-AF65-F5344CB8AC3E}">
        <p14:creationId xmlns:p14="http://schemas.microsoft.com/office/powerpoint/2010/main" val="1592318101"/>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8" y="2256545"/>
            <a:ext cx="2849562" cy="1608471"/>
          </a:xfrm>
          <a:prstGeom prst="rect">
            <a:avLst/>
          </a:prstGeom>
        </p:spPr>
        <p:txBody>
          <a:bodyPr>
            <a:normAutofit fontScale="90000"/>
          </a:bodyPr>
          <a:lstStyle/>
          <a:p>
            <a:r>
              <a:rPr lang="en-US" sz="3600" dirty="0"/>
              <a:t>Table Storage Details</a:t>
            </a:r>
            <a:br>
              <a:rPr lang="en-US" sz="3600" dirty="0"/>
            </a:br>
            <a:r>
              <a:rPr lang="en-US" dirty="0">
                <a:solidFill>
                  <a:srgbClr val="44546A"/>
                </a:solidFill>
                <a:latin typeface="Segoe UI Light"/>
              </a:rPr>
              <a:t>Purpose of the </a:t>
            </a:r>
            <a:r>
              <a:rPr lang="en-US" dirty="0" err="1">
                <a:solidFill>
                  <a:srgbClr val="44546A"/>
                </a:solidFill>
                <a:latin typeface="Segoe UI Light"/>
              </a:rPr>
              <a:t>PatitionKey</a:t>
            </a:r>
            <a:endParaRPr lang="en-US" sz="2800" dirty="0">
              <a:solidFill>
                <a:schemeClr val="bg1"/>
              </a:solidFill>
            </a:endParaRPr>
          </a:p>
        </p:txBody>
      </p:sp>
      <p:sp>
        <p:nvSpPr>
          <p:cNvPr id="3" name="Content Placeholder 2"/>
          <p:cNvSpPr>
            <a:spLocks noGrp="1"/>
          </p:cNvSpPr>
          <p:nvPr>
            <p:ph sz="quarter" idx="10"/>
          </p:nvPr>
        </p:nvSpPr>
        <p:spPr/>
        <p:txBody>
          <a:bodyPr anchor="ctr"/>
          <a:lstStyle/>
          <a:p>
            <a:pPr>
              <a:lnSpc>
                <a:spcPct val="150000"/>
              </a:lnSpc>
              <a:spcBef>
                <a:spcPts val="1200"/>
              </a:spcBef>
            </a:pPr>
            <a:r>
              <a:rPr lang="en-US" sz="3200" b="1" dirty="0">
                <a:solidFill>
                  <a:srgbClr val="44546A"/>
                </a:solidFill>
                <a:latin typeface="Segoe UI" charset="0"/>
              </a:rPr>
              <a:t>Entity Locality</a:t>
            </a:r>
            <a:r>
              <a:rPr lang="en-US" sz="3200" dirty="0">
                <a:solidFill>
                  <a:srgbClr val="44546A"/>
                </a:solidFill>
                <a:latin typeface="Segoe UI" charset="0"/>
              </a:rPr>
              <a:t>  </a:t>
            </a:r>
          </a:p>
          <a:p>
            <a:pPr marL="0" indent="0">
              <a:lnSpc>
                <a:spcPct val="150000"/>
              </a:lnSpc>
              <a:spcBef>
                <a:spcPts val="1200"/>
              </a:spcBef>
              <a:buNone/>
            </a:pPr>
            <a:r>
              <a:rPr lang="en-US" sz="3200" b="1" dirty="0">
                <a:solidFill>
                  <a:srgbClr val="44546A"/>
                </a:solidFill>
                <a:latin typeface="Segoe UI" charset="0"/>
              </a:rPr>
              <a:t>Entity Group Transactions</a:t>
            </a:r>
            <a:r>
              <a:rPr lang="en-US" sz="3200" dirty="0">
                <a:solidFill>
                  <a:srgbClr val="44546A"/>
                </a:solidFill>
                <a:latin typeface="Segoe UI" charset="0"/>
              </a:rPr>
              <a:t>  </a:t>
            </a:r>
          </a:p>
          <a:p>
            <a:pPr marL="0" indent="0">
              <a:lnSpc>
                <a:spcPct val="150000"/>
              </a:lnSpc>
              <a:spcBef>
                <a:spcPts val="1200"/>
              </a:spcBef>
              <a:buNone/>
            </a:pPr>
            <a:r>
              <a:rPr lang="en-US" sz="3200" b="1" dirty="0">
                <a:solidFill>
                  <a:srgbClr val="44546A"/>
                </a:solidFill>
                <a:latin typeface="Segoe UI" charset="0"/>
              </a:rPr>
              <a:t>Table Scalability</a:t>
            </a:r>
            <a:r>
              <a:rPr lang="en-US" sz="3200" dirty="0">
                <a:solidFill>
                  <a:srgbClr val="44546A"/>
                </a:solidFill>
                <a:latin typeface="Segoe UI" charset="0"/>
              </a:rPr>
              <a:t>  </a:t>
            </a:r>
          </a:p>
        </p:txBody>
      </p:sp>
    </p:spTree>
    <p:extLst>
      <p:ext uri="{BB962C8B-B14F-4D97-AF65-F5344CB8AC3E}">
        <p14:creationId xmlns:p14="http://schemas.microsoft.com/office/powerpoint/2010/main" val="328726991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9525" y="0"/>
            <a:ext cx="12201525" cy="812800"/>
          </a:xfrm>
        </p:spPr>
        <p:txBody>
          <a:bodyPr/>
          <a:lstStyle/>
          <a:p>
            <a:r>
              <a:rPr lang="en-US" dirty="0"/>
              <a:t>Agenda</a:t>
            </a:r>
          </a:p>
        </p:txBody>
      </p:sp>
      <p:graphicFrame>
        <p:nvGraphicFramePr>
          <p:cNvPr id="12" name="Diagram 11"/>
          <p:cNvGraphicFramePr/>
          <p:nvPr>
            <p:extLst>
              <p:ext uri="{D42A27DB-BD31-4B8C-83A1-F6EECF244321}">
                <p14:modId xmlns:p14="http://schemas.microsoft.com/office/powerpoint/2010/main" val="4022374483"/>
              </p:ext>
            </p:extLst>
          </p:nvPr>
        </p:nvGraphicFramePr>
        <p:xfrm>
          <a:off x="609066" y="981076"/>
          <a:ext cx="10973869" cy="489584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4649596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8" y="2256545"/>
            <a:ext cx="2849562" cy="1608471"/>
          </a:xfrm>
          <a:prstGeom prst="rect">
            <a:avLst/>
          </a:prstGeom>
        </p:spPr>
        <p:txBody>
          <a:bodyPr>
            <a:normAutofit fontScale="90000"/>
          </a:bodyPr>
          <a:lstStyle/>
          <a:p>
            <a:r>
              <a:rPr lang="en-US" sz="3600" dirty="0"/>
              <a:t>Table Storage Details</a:t>
            </a:r>
            <a:br>
              <a:rPr lang="en-US" sz="3600" dirty="0"/>
            </a:br>
            <a:r>
              <a:rPr lang="en-US" dirty="0">
                <a:solidFill>
                  <a:srgbClr val="44546A"/>
                </a:solidFill>
                <a:latin typeface="Segoe UI Light"/>
              </a:rPr>
              <a:t>Purpose of the </a:t>
            </a:r>
            <a:r>
              <a:rPr lang="en-US" dirty="0" err="1">
                <a:solidFill>
                  <a:srgbClr val="44546A"/>
                </a:solidFill>
                <a:latin typeface="Segoe UI Light"/>
              </a:rPr>
              <a:t>PatitionKey</a:t>
            </a:r>
            <a:endParaRPr lang="en-US" sz="2800" dirty="0">
              <a:solidFill>
                <a:schemeClr val="bg1"/>
              </a:solidFill>
            </a:endParaRPr>
          </a:p>
        </p:txBody>
      </p:sp>
      <p:sp>
        <p:nvSpPr>
          <p:cNvPr id="3" name="Content Placeholder 2"/>
          <p:cNvSpPr>
            <a:spLocks noGrp="1"/>
          </p:cNvSpPr>
          <p:nvPr>
            <p:ph sz="quarter" idx="10"/>
          </p:nvPr>
        </p:nvSpPr>
        <p:spPr/>
        <p:txBody>
          <a:bodyPr anchor="ctr"/>
          <a:lstStyle/>
          <a:p>
            <a:pPr>
              <a:lnSpc>
                <a:spcPct val="150000"/>
              </a:lnSpc>
              <a:spcBef>
                <a:spcPts val="1200"/>
              </a:spcBef>
            </a:pPr>
            <a:r>
              <a:rPr lang="en-US" sz="3200" b="1" dirty="0">
                <a:solidFill>
                  <a:srgbClr val="44546A"/>
                </a:solidFill>
                <a:latin typeface="Segoe UI" charset="0"/>
              </a:rPr>
              <a:t>Entity Locality</a:t>
            </a:r>
            <a:r>
              <a:rPr lang="en-US" sz="3200" dirty="0">
                <a:solidFill>
                  <a:srgbClr val="44546A"/>
                </a:solidFill>
                <a:latin typeface="Segoe UI" charset="0"/>
              </a:rPr>
              <a:t>  </a:t>
            </a:r>
          </a:p>
          <a:p>
            <a:pPr algn="l">
              <a:lnSpc>
                <a:spcPct val="150000"/>
              </a:lnSpc>
              <a:spcBef>
                <a:spcPts val="1200"/>
              </a:spcBef>
            </a:pPr>
            <a:r>
              <a:rPr lang="en-US" sz="3200" dirty="0">
                <a:solidFill>
                  <a:srgbClr val="44546A"/>
                </a:solidFill>
                <a:latin typeface="Segoe UI Light" charset="0"/>
              </a:rPr>
              <a:t>Entities in the same partition will be stored together  </a:t>
            </a:r>
          </a:p>
          <a:p>
            <a:pPr algn="l">
              <a:lnSpc>
                <a:spcPct val="150000"/>
              </a:lnSpc>
              <a:spcBef>
                <a:spcPts val="1200"/>
              </a:spcBef>
            </a:pPr>
            <a:r>
              <a:rPr lang="en-US" sz="3200" dirty="0">
                <a:solidFill>
                  <a:srgbClr val="44546A"/>
                </a:solidFill>
                <a:latin typeface="Segoe UI Light" charset="0"/>
              </a:rPr>
              <a:t>Efficient querying and cache locality  </a:t>
            </a:r>
          </a:p>
          <a:p>
            <a:pPr marL="0" indent="0" algn="l">
              <a:lnSpc>
                <a:spcPct val="150000"/>
              </a:lnSpc>
              <a:spcBef>
                <a:spcPts val="1200"/>
              </a:spcBef>
              <a:buNone/>
            </a:pPr>
            <a:r>
              <a:rPr lang="en-US" sz="3200" dirty="0" err="1">
                <a:solidFill>
                  <a:srgbClr val="44546A"/>
                </a:solidFill>
                <a:latin typeface="Segoe UI Light" charset="0"/>
              </a:rPr>
              <a:t>Endeavour</a:t>
            </a:r>
            <a:r>
              <a:rPr lang="en-US" sz="3200" dirty="0">
                <a:solidFill>
                  <a:srgbClr val="44546A"/>
                </a:solidFill>
                <a:latin typeface="Segoe UI Light" charset="0"/>
              </a:rPr>
              <a:t> to include partition key in all queries  </a:t>
            </a:r>
          </a:p>
        </p:txBody>
      </p:sp>
    </p:spTree>
    <p:extLst>
      <p:ext uri="{BB962C8B-B14F-4D97-AF65-F5344CB8AC3E}">
        <p14:creationId xmlns:p14="http://schemas.microsoft.com/office/powerpoint/2010/main" val="3506714378"/>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8" y="2256545"/>
            <a:ext cx="2849562" cy="1608471"/>
          </a:xfrm>
          <a:prstGeom prst="rect">
            <a:avLst/>
          </a:prstGeom>
        </p:spPr>
        <p:txBody>
          <a:bodyPr>
            <a:normAutofit fontScale="90000"/>
          </a:bodyPr>
          <a:lstStyle/>
          <a:p>
            <a:r>
              <a:rPr lang="en-US" sz="3600" dirty="0"/>
              <a:t>Table Storage Details</a:t>
            </a:r>
            <a:br>
              <a:rPr lang="en-US" sz="3600" dirty="0"/>
            </a:br>
            <a:r>
              <a:rPr lang="en-US" dirty="0">
                <a:solidFill>
                  <a:srgbClr val="44546A"/>
                </a:solidFill>
                <a:latin typeface="Segoe UI Light"/>
              </a:rPr>
              <a:t>Purpose of the </a:t>
            </a:r>
            <a:r>
              <a:rPr lang="en-US" dirty="0" err="1">
                <a:solidFill>
                  <a:srgbClr val="44546A"/>
                </a:solidFill>
                <a:latin typeface="Segoe UI Light"/>
              </a:rPr>
              <a:t>PatitionKey</a:t>
            </a:r>
            <a:endParaRPr lang="en-US" sz="2800" dirty="0">
              <a:solidFill>
                <a:schemeClr val="bg1"/>
              </a:solidFill>
            </a:endParaRPr>
          </a:p>
        </p:txBody>
      </p:sp>
      <p:sp>
        <p:nvSpPr>
          <p:cNvPr id="3" name="Content Placeholder 2"/>
          <p:cNvSpPr>
            <a:spLocks noGrp="1"/>
          </p:cNvSpPr>
          <p:nvPr>
            <p:ph sz="quarter" idx="10"/>
          </p:nvPr>
        </p:nvSpPr>
        <p:spPr/>
        <p:txBody>
          <a:bodyPr anchor="ctr"/>
          <a:lstStyle/>
          <a:p>
            <a:pPr>
              <a:lnSpc>
                <a:spcPct val="150000"/>
              </a:lnSpc>
              <a:spcBef>
                <a:spcPts val="1200"/>
              </a:spcBef>
            </a:pPr>
            <a:r>
              <a:rPr lang="en-US" sz="3200" b="1" dirty="0">
                <a:solidFill>
                  <a:srgbClr val="44546A"/>
                </a:solidFill>
                <a:latin typeface="Segoe UI" charset="0"/>
              </a:rPr>
              <a:t>Entity Group Transactions</a:t>
            </a:r>
            <a:r>
              <a:rPr lang="en-US" sz="3200" dirty="0">
                <a:solidFill>
                  <a:srgbClr val="44546A"/>
                </a:solidFill>
                <a:latin typeface="Segoe UI" charset="0"/>
              </a:rPr>
              <a:t> </a:t>
            </a:r>
          </a:p>
          <a:p>
            <a:pPr algn="l">
              <a:lnSpc>
                <a:spcPct val="150000"/>
              </a:lnSpc>
              <a:spcBef>
                <a:spcPts val="1200"/>
              </a:spcBef>
            </a:pPr>
            <a:r>
              <a:rPr lang="en-US" sz="3200" dirty="0">
                <a:solidFill>
                  <a:srgbClr val="44546A"/>
                </a:solidFill>
                <a:latin typeface="Segoe UI Light" charset="0"/>
              </a:rPr>
              <a:t>Atomic multiple CRUD in same partition in a single transaction </a:t>
            </a:r>
          </a:p>
        </p:txBody>
      </p:sp>
    </p:spTree>
    <p:extLst>
      <p:ext uri="{BB962C8B-B14F-4D97-AF65-F5344CB8AC3E}">
        <p14:creationId xmlns:p14="http://schemas.microsoft.com/office/powerpoint/2010/main" val="2009374390"/>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8" y="2256545"/>
            <a:ext cx="2849562" cy="1608471"/>
          </a:xfrm>
          <a:prstGeom prst="rect">
            <a:avLst/>
          </a:prstGeom>
        </p:spPr>
        <p:txBody>
          <a:bodyPr>
            <a:normAutofit fontScale="90000"/>
          </a:bodyPr>
          <a:lstStyle/>
          <a:p>
            <a:r>
              <a:rPr lang="en-US" sz="3600" dirty="0"/>
              <a:t>Table Storage Details</a:t>
            </a:r>
            <a:br>
              <a:rPr lang="en-US" sz="3600" dirty="0"/>
            </a:br>
            <a:r>
              <a:rPr lang="en-US" dirty="0">
                <a:solidFill>
                  <a:srgbClr val="44546A"/>
                </a:solidFill>
                <a:latin typeface="Segoe UI Light"/>
              </a:rPr>
              <a:t>Purpose of the </a:t>
            </a:r>
            <a:r>
              <a:rPr lang="en-US" dirty="0" err="1">
                <a:solidFill>
                  <a:srgbClr val="44546A"/>
                </a:solidFill>
                <a:latin typeface="Segoe UI Light"/>
              </a:rPr>
              <a:t>PatitionKey</a:t>
            </a:r>
            <a:endParaRPr lang="en-US" sz="2800" dirty="0">
              <a:solidFill>
                <a:schemeClr val="bg1"/>
              </a:solidFill>
            </a:endParaRPr>
          </a:p>
        </p:txBody>
      </p:sp>
      <p:sp>
        <p:nvSpPr>
          <p:cNvPr id="3" name="Content Placeholder 2"/>
          <p:cNvSpPr>
            <a:spLocks noGrp="1"/>
          </p:cNvSpPr>
          <p:nvPr>
            <p:ph sz="quarter" idx="10"/>
          </p:nvPr>
        </p:nvSpPr>
        <p:spPr/>
        <p:txBody>
          <a:bodyPr anchor="ctr">
            <a:normAutofit fontScale="77500" lnSpcReduction="20000"/>
          </a:bodyPr>
          <a:lstStyle/>
          <a:p>
            <a:pPr>
              <a:lnSpc>
                <a:spcPct val="150000"/>
              </a:lnSpc>
              <a:spcBef>
                <a:spcPts val="1200"/>
              </a:spcBef>
            </a:pPr>
            <a:r>
              <a:rPr lang="en-US" sz="3200" b="1" dirty="0">
                <a:solidFill>
                  <a:srgbClr val="44546A"/>
                </a:solidFill>
                <a:latin typeface="Segoe UI" charset="0"/>
              </a:rPr>
              <a:t>Table Scalability</a:t>
            </a:r>
            <a:r>
              <a:rPr lang="en-US" sz="3200" dirty="0">
                <a:solidFill>
                  <a:srgbClr val="44546A"/>
                </a:solidFill>
                <a:latin typeface="Segoe UI" charset="0"/>
              </a:rPr>
              <a:t> </a:t>
            </a:r>
          </a:p>
          <a:p>
            <a:pPr algn="l">
              <a:lnSpc>
                <a:spcPct val="150000"/>
              </a:lnSpc>
              <a:spcBef>
                <a:spcPts val="1200"/>
              </a:spcBef>
            </a:pPr>
            <a:r>
              <a:rPr lang="en-US" sz="3200" dirty="0">
                <a:solidFill>
                  <a:srgbClr val="44546A"/>
                </a:solidFill>
                <a:latin typeface="Segoe UI Light" charset="0"/>
              </a:rPr>
              <a:t>Target throughput – 500 tps/partition, several thousand tps/account </a:t>
            </a:r>
          </a:p>
          <a:p>
            <a:pPr algn="l">
              <a:lnSpc>
                <a:spcPct val="150000"/>
              </a:lnSpc>
              <a:spcBef>
                <a:spcPts val="1200"/>
              </a:spcBef>
            </a:pPr>
            <a:r>
              <a:rPr lang="en-US" sz="3200" dirty="0">
                <a:solidFill>
                  <a:srgbClr val="44546A"/>
                </a:solidFill>
                <a:latin typeface="Segoe UI Light" charset="0"/>
              </a:rPr>
              <a:t>Microsoft Azure monitors the usage patterns of partitions </a:t>
            </a:r>
          </a:p>
          <a:p>
            <a:pPr algn="l">
              <a:lnSpc>
                <a:spcPct val="150000"/>
              </a:lnSpc>
              <a:spcBef>
                <a:spcPts val="1200"/>
              </a:spcBef>
            </a:pPr>
            <a:r>
              <a:rPr lang="en-US" sz="3200" dirty="0">
                <a:solidFill>
                  <a:srgbClr val="44546A"/>
                </a:solidFill>
                <a:latin typeface="Segoe UI Light" charset="0"/>
              </a:rPr>
              <a:t>Automatically load balance partitions </a:t>
            </a:r>
          </a:p>
          <a:p>
            <a:pPr algn="l">
              <a:lnSpc>
                <a:spcPct val="150000"/>
              </a:lnSpc>
              <a:spcBef>
                <a:spcPts val="1200"/>
              </a:spcBef>
            </a:pPr>
            <a:r>
              <a:rPr lang="en-US" sz="3200" dirty="0">
                <a:solidFill>
                  <a:srgbClr val="44546A"/>
                </a:solidFill>
                <a:latin typeface="Segoe UI Light" charset="0"/>
              </a:rPr>
              <a:t>Each partition can be served by a different storage node </a:t>
            </a:r>
          </a:p>
          <a:p>
            <a:pPr algn="l">
              <a:lnSpc>
                <a:spcPct val="150000"/>
              </a:lnSpc>
              <a:spcBef>
                <a:spcPts val="1200"/>
              </a:spcBef>
            </a:pPr>
            <a:r>
              <a:rPr lang="en-US" sz="3200" dirty="0">
                <a:solidFill>
                  <a:srgbClr val="44546A"/>
                </a:solidFill>
                <a:latin typeface="Segoe UI Light" charset="0"/>
              </a:rPr>
              <a:t>Scale to meet the traffic needs of your table </a:t>
            </a:r>
          </a:p>
          <a:p>
            <a:pPr algn="l">
              <a:lnSpc>
                <a:spcPct val="150000"/>
              </a:lnSpc>
              <a:spcBef>
                <a:spcPts val="1200"/>
              </a:spcBef>
            </a:pPr>
            <a:endParaRPr lang="en-US" sz="3200" dirty="0">
              <a:solidFill>
                <a:srgbClr val="44546A"/>
              </a:solidFill>
              <a:latin typeface="Segoe UI Light" charset="0"/>
            </a:endParaRPr>
          </a:p>
        </p:txBody>
      </p:sp>
    </p:spTree>
    <p:extLst>
      <p:ext uri="{BB962C8B-B14F-4D97-AF65-F5344CB8AC3E}">
        <p14:creationId xmlns:p14="http://schemas.microsoft.com/office/powerpoint/2010/main" val="3183942695"/>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8" y="2075571"/>
            <a:ext cx="2849562" cy="1314671"/>
          </a:xfrm>
          <a:prstGeom prst="rect">
            <a:avLst/>
          </a:prstGeom>
        </p:spPr>
        <p:txBody>
          <a:bodyPr>
            <a:normAutofit fontScale="90000"/>
          </a:bodyPr>
          <a:lstStyle/>
          <a:p>
            <a:r>
              <a:rPr lang="en-US" sz="3600" dirty="0"/>
              <a:t>Table Storage Details</a:t>
            </a:r>
            <a:endParaRPr lang="en-US" sz="2800" dirty="0">
              <a:solidFill>
                <a:schemeClr val="bg1"/>
              </a:solidFill>
            </a:endParaRPr>
          </a:p>
        </p:txBody>
      </p:sp>
      <p:sp>
        <p:nvSpPr>
          <p:cNvPr id="3" name="Content Placeholder 2"/>
          <p:cNvSpPr>
            <a:spLocks noGrp="1"/>
          </p:cNvSpPr>
          <p:nvPr>
            <p:ph sz="quarter" idx="10"/>
          </p:nvPr>
        </p:nvSpPr>
        <p:spPr/>
        <p:txBody>
          <a:bodyPr anchor="ctr">
            <a:normAutofit fontScale="77500" lnSpcReduction="20000"/>
          </a:bodyPr>
          <a:lstStyle/>
          <a:p>
            <a:pPr>
              <a:lnSpc>
                <a:spcPct val="150000"/>
              </a:lnSpc>
              <a:spcBef>
                <a:spcPts val="1200"/>
              </a:spcBef>
            </a:pPr>
            <a:r>
              <a:rPr lang="en-US" sz="3200" b="1" dirty="0">
                <a:solidFill>
                  <a:srgbClr val="44546A"/>
                </a:solidFill>
                <a:latin typeface="Segoe UI" charset="0"/>
              </a:rPr>
              <a:t>Table Scalability</a:t>
            </a:r>
            <a:r>
              <a:rPr lang="en-US" sz="3200" dirty="0">
                <a:solidFill>
                  <a:srgbClr val="44546A"/>
                </a:solidFill>
                <a:latin typeface="Segoe UI" charset="0"/>
              </a:rPr>
              <a:t> </a:t>
            </a:r>
          </a:p>
          <a:p>
            <a:pPr algn="l">
              <a:lnSpc>
                <a:spcPct val="150000"/>
              </a:lnSpc>
              <a:spcBef>
                <a:spcPts val="1200"/>
              </a:spcBef>
            </a:pPr>
            <a:r>
              <a:rPr lang="en-US" sz="3200" dirty="0">
                <a:solidFill>
                  <a:srgbClr val="44546A"/>
                </a:solidFill>
                <a:latin typeface="Segoe UI Light" charset="0"/>
              </a:rPr>
              <a:t>Target throughput – 500 tps/partition, several thousand tps/account </a:t>
            </a:r>
          </a:p>
          <a:p>
            <a:pPr algn="l">
              <a:lnSpc>
                <a:spcPct val="150000"/>
              </a:lnSpc>
              <a:spcBef>
                <a:spcPts val="1200"/>
              </a:spcBef>
            </a:pPr>
            <a:r>
              <a:rPr lang="en-US" sz="3200" dirty="0">
                <a:solidFill>
                  <a:srgbClr val="44546A"/>
                </a:solidFill>
                <a:latin typeface="Segoe UI Light" charset="0"/>
              </a:rPr>
              <a:t>Microsoft Azure monitors the usage patterns of partitions </a:t>
            </a:r>
          </a:p>
          <a:p>
            <a:pPr algn="l">
              <a:lnSpc>
                <a:spcPct val="150000"/>
              </a:lnSpc>
              <a:spcBef>
                <a:spcPts val="1200"/>
              </a:spcBef>
            </a:pPr>
            <a:r>
              <a:rPr lang="en-US" sz="3200" dirty="0">
                <a:solidFill>
                  <a:srgbClr val="44546A"/>
                </a:solidFill>
                <a:latin typeface="Segoe UI Light" charset="0"/>
              </a:rPr>
              <a:t>Automatically load balance partitions </a:t>
            </a:r>
          </a:p>
          <a:p>
            <a:pPr algn="l">
              <a:lnSpc>
                <a:spcPct val="150000"/>
              </a:lnSpc>
              <a:spcBef>
                <a:spcPts val="1200"/>
              </a:spcBef>
            </a:pPr>
            <a:r>
              <a:rPr lang="en-US" sz="3200" dirty="0">
                <a:solidFill>
                  <a:srgbClr val="44546A"/>
                </a:solidFill>
                <a:latin typeface="Segoe UI Light" charset="0"/>
              </a:rPr>
              <a:t>Each partition can be served by a different storage node </a:t>
            </a:r>
          </a:p>
          <a:p>
            <a:pPr algn="l">
              <a:lnSpc>
                <a:spcPct val="150000"/>
              </a:lnSpc>
              <a:spcBef>
                <a:spcPts val="1200"/>
              </a:spcBef>
            </a:pPr>
            <a:r>
              <a:rPr lang="en-US" sz="3200" dirty="0">
                <a:solidFill>
                  <a:srgbClr val="44546A"/>
                </a:solidFill>
                <a:latin typeface="Segoe UI Light" charset="0"/>
              </a:rPr>
              <a:t>Scale to meet the traffic needs of your table </a:t>
            </a:r>
          </a:p>
          <a:p>
            <a:pPr algn="l">
              <a:lnSpc>
                <a:spcPct val="150000"/>
              </a:lnSpc>
              <a:spcBef>
                <a:spcPts val="1200"/>
              </a:spcBef>
            </a:pPr>
            <a:endParaRPr lang="en-US" sz="3200" dirty="0">
              <a:solidFill>
                <a:srgbClr val="44546A"/>
              </a:solidFill>
              <a:latin typeface="Segoe UI Light" charset="0"/>
            </a:endParaRPr>
          </a:p>
        </p:txBody>
      </p:sp>
    </p:spTree>
    <p:extLst>
      <p:ext uri="{BB962C8B-B14F-4D97-AF65-F5344CB8AC3E}">
        <p14:creationId xmlns:p14="http://schemas.microsoft.com/office/powerpoint/2010/main" val="2078774307"/>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2114550"/>
            <a:ext cx="12192000" cy="4743450"/>
          </a:xfrm>
          <a:prstGeom prst="rect">
            <a:avLst/>
          </a:prstGeom>
        </p:spPr>
        <p:txBody>
          <a:bodyPr/>
          <a:lstStyle/>
          <a:p>
            <a:pPr algn="ctr"/>
            <a:r>
              <a:rPr lang="en-US" sz="6600" dirty="0"/>
              <a:t>Microsoft Azure</a:t>
            </a:r>
            <a:br>
              <a:rPr lang="en-US" sz="11500" dirty="0"/>
            </a:br>
            <a:r>
              <a:rPr lang="en-US" sz="11500" dirty="0"/>
              <a:t>Storage Queue</a:t>
            </a:r>
          </a:p>
        </p:txBody>
      </p:sp>
      <p:pic>
        <p:nvPicPr>
          <p:cNvPr id="5" name="Picture 4"/>
          <p:cNvPicPr>
            <a:picLocks noChangeAspect="1"/>
          </p:cNvPicPr>
          <p:nvPr/>
        </p:nvPicPr>
        <p:blipFill>
          <a:blip r:embed="rId2"/>
          <a:stretch>
            <a:fillRect/>
          </a:stretch>
        </p:blipFill>
        <p:spPr>
          <a:xfrm>
            <a:off x="5283240" y="381094"/>
            <a:ext cx="1625520" cy="1409100"/>
          </a:xfrm>
          <a:prstGeom prst="rect">
            <a:avLst/>
          </a:prstGeom>
        </p:spPr>
      </p:pic>
    </p:spTree>
    <p:extLst>
      <p:ext uri="{BB962C8B-B14F-4D97-AF65-F5344CB8AC3E}">
        <p14:creationId xmlns:p14="http://schemas.microsoft.com/office/powerpoint/2010/main" val="3582483138"/>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a:xfrm>
            <a:off x="274638" y="2436813"/>
            <a:ext cx="3028061" cy="917575"/>
          </a:xfrm>
        </p:spPr>
        <p:txBody>
          <a:bodyPr>
            <a:normAutofit fontScale="90000"/>
          </a:bodyPr>
          <a:lstStyle/>
          <a:p>
            <a:r>
              <a:rPr lang="en-US" sz="3600"/>
              <a:t>Why</a:t>
            </a:r>
            <a:r>
              <a:rPr lang="en-US" sz="3600" dirty="0"/>
              <a:t> use a Queue</a:t>
            </a:r>
          </a:p>
        </p:txBody>
      </p:sp>
      <p:sp>
        <p:nvSpPr>
          <p:cNvPr id="12" name="Content Placeholder 11"/>
          <p:cNvSpPr>
            <a:spLocks noGrp="1"/>
          </p:cNvSpPr>
          <p:nvPr>
            <p:ph sz="quarter" idx="10"/>
          </p:nvPr>
        </p:nvSpPr>
        <p:spPr/>
        <p:txBody>
          <a:bodyPr anchor="ctr">
            <a:normAutofit fontScale="85000" lnSpcReduction="10000"/>
          </a:bodyPr>
          <a:lstStyle/>
          <a:p>
            <a:pPr algn="l">
              <a:lnSpc>
                <a:spcPct val="150000"/>
              </a:lnSpc>
            </a:pPr>
            <a:r>
              <a:rPr lang="en-US" sz="3200" dirty="0">
                <a:solidFill>
                  <a:srgbClr val="44546A"/>
                </a:solidFill>
                <a:latin typeface="Segoe UI Light" charset="0"/>
              </a:rPr>
              <a:t>Queue length reflects how well the backend processing nodes are doing</a:t>
            </a:r>
          </a:p>
          <a:p>
            <a:pPr algn="l">
              <a:lnSpc>
                <a:spcPct val="150000"/>
              </a:lnSpc>
            </a:pPr>
            <a:r>
              <a:rPr lang="en-US" sz="3200" dirty="0">
                <a:solidFill>
                  <a:srgbClr val="44546A"/>
                </a:solidFill>
                <a:latin typeface="Segoe UI Light" charset="0"/>
              </a:rPr>
              <a:t>Decouples the application</a:t>
            </a:r>
          </a:p>
          <a:p>
            <a:pPr indent="-449302" algn="l">
              <a:lnSpc>
                <a:spcPct val="150000"/>
              </a:lnSpc>
            </a:pPr>
            <a:r>
              <a:rPr lang="en-US" sz="3200" dirty="0">
                <a:solidFill>
                  <a:srgbClr val="44546A"/>
                </a:solidFill>
                <a:latin typeface="Segoe UI Light" charset="0"/>
              </a:rPr>
              <a:t>Flexibility of efficient resource usage within an application</a:t>
            </a:r>
          </a:p>
          <a:p>
            <a:pPr indent="-449302" algn="l">
              <a:lnSpc>
                <a:spcPct val="150000"/>
              </a:lnSpc>
            </a:pPr>
            <a:r>
              <a:rPr lang="en-US" sz="3200" dirty="0">
                <a:solidFill>
                  <a:srgbClr val="44546A"/>
                </a:solidFill>
                <a:latin typeface="Segoe UI Light" charset="0"/>
              </a:rPr>
              <a:t>Absorb traffic bursts and reduce the impact of individual component failures</a:t>
            </a:r>
          </a:p>
        </p:txBody>
      </p:sp>
    </p:spTree>
    <p:extLst>
      <p:ext uri="{BB962C8B-B14F-4D97-AF65-F5344CB8AC3E}">
        <p14:creationId xmlns:p14="http://schemas.microsoft.com/office/powerpoint/2010/main" val="1520555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mph" presetSubtype="2" fill="hold" nodeType="withEffect">
                                  <p:stCondLst>
                                    <p:cond delay="0"/>
                                  </p:stCondLst>
                                  <p:childTnLst>
                                    <p:animClr clrSpc="rgb" dir="cw">
                                      <p:cBhvr override="childStyle">
                                        <p:cTn id="6" dur="500" fill="hold"/>
                                        <p:tgtEl>
                                          <p:spTgt spid="12">
                                            <p:txEl>
                                              <p:pRg st="0" end="0"/>
                                            </p:txEl>
                                          </p:spTgt>
                                        </p:tgtEl>
                                        <p:attrNameLst>
                                          <p:attrName>style.color</p:attrName>
                                        </p:attrNameLst>
                                      </p:cBhvr>
                                      <p:to>
                                        <a:srgbClr val="0072C6"/>
                                      </p:to>
                                    </p:animClr>
                                  </p:childTnLst>
                                </p:cTn>
                              </p:par>
                            </p:childTnLst>
                          </p:cTn>
                        </p:par>
                      </p:childTnLst>
                    </p:cTn>
                  </p:par>
                  <p:par>
                    <p:cTn id="7" fill="hold">
                      <p:stCondLst>
                        <p:cond delay="indefinite"/>
                      </p:stCondLst>
                      <p:childTnLst>
                        <p:par>
                          <p:cTn id="8" fill="hold">
                            <p:stCondLst>
                              <p:cond delay="0"/>
                            </p:stCondLst>
                            <p:childTnLst>
                              <p:par>
                                <p:cTn id="9" presetID="3" presetClass="emph" presetSubtype="2" fill="hold" nodeType="clickEffect">
                                  <p:stCondLst>
                                    <p:cond delay="0"/>
                                  </p:stCondLst>
                                  <p:childTnLst>
                                    <p:animClr clrSpc="rgb" dir="cw">
                                      <p:cBhvr override="childStyle">
                                        <p:cTn id="10" dur="250" fill="hold"/>
                                        <p:tgtEl>
                                          <p:spTgt spid="12">
                                            <p:txEl>
                                              <p:pRg st="0" end="0"/>
                                            </p:txEl>
                                          </p:spTgt>
                                        </p:tgtEl>
                                        <p:attrNameLst>
                                          <p:attrName>style.color</p:attrName>
                                        </p:attrNameLst>
                                      </p:cBhvr>
                                      <p:to>
                                        <a:srgbClr val="D8D8D8"/>
                                      </p:to>
                                    </p:animClr>
                                  </p:childTnLst>
                                </p:cTn>
                              </p:par>
                              <p:par>
                                <p:cTn id="11" presetID="3" presetClass="emph" presetSubtype="2" fill="hold" nodeType="withEffect">
                                  <p:stCondLst>
                                    <p:cond delay="250"/>
                                  </p:stCondLst>
                                  <p:childTnLst>
                                    <p:animClr clrSpc="rgb" dir="cw">
                                      <p:cBhvr override="childStyle">
                                        <p:cTn id="12" dur="500" fill="hold"/>
                                        <p:tgtEl>
                                          <p:spTgt spid="12">
                                            <p:txEl>
                                              <p:pRg st="1" end="1"/>
                                            </p:txEl>
                                          </p:spTgt>
                                        </p:tgtEl>
                                        <p:attrNameLst>
                                          <p:attrName>style.color</p:attrName>
                                        </p:attrNameLst>
                                      </p:cBhvr>
                                      <p:to>
                                        <a:srgbClr val="0072C6"/>
                                      </p:to>
                                    </p:animClr>
                                  </p:childTnLst>
                                </p:cTn>
                              </p:par>
                              <p:par>
                                <p:cTn id="13" presetID="3" presetClass="emph" presetSubtype="2" fill="hold" nodeType="withEffect">
                                  <p:stCondLst>
                                    <p:cond delay="250"/>
                                  </p:stCondLst>
                                  <p:childTnLst>
                                    <p:animClr clrSpc="rgb" dir="cw">
                                      <p:cBhvr override="childStyle">
                                        <p:cTn id="14" dur="500" fill="hold"/>
                                        <p:tgtEl>
                                          <p:spTgt spid="12">
                                            <p:txEl>
                                              <p:pRg st="2" end="2"/>
                                            </p:txEl>
                                          </p:spTgt>
                                        </p:tgtEl>
                                        <p:attrNameLst>
                                          <p:attrName>style.color</p:attrName>
                                        </p:attrNameLst>
                                      </p:cBhvr>
                                      <p:to>
                                        <a:srgbClr val="0072C6"/>
                                      </p:to>
                                    </p:animClr>
                                  </p:childTnLst>
                                </p:cTn>
                              </p:par>
                              <p:par>
                                <p:cTn id="15" presetID="3" presetClass="emph" presetSubtype="2" fill="hold" nodeType="withEffect">
                                  <p:stCondLst>
                                    <p:cond delay="250"/>
                                  </p:stCondLst>
                                  <p:childTnLst>
                                    <p:animClr clrSpc="rgb" dir="cw">
                                      <p:cBhvr override="childStyle">
                                        <p:cTn id="16" dur="500" fill="hold"/>
                                        <p:tgtEl>
                                          <p:spTgt spid="12">
                                            <p:txEl>
                                              <p:pRg st="3" end="3"/>
                                            </p:txEl>
                                          </p:spTgt>
                                        </p:tgtEl>
                                        <p:attrNameLst>
                                          <p:attrName>style.color</p:attrName>
                                        </p:attrNameLst>
                                      </p:cBhvr>
                                      <p:to>
                                        <a:srgbClr val="0072C6"/>
                                      </p:to>
                                    </p:animClr>
                                  </p:childTnLst>
                                </p:cTn>
                              </p:par>
                            </p:childTnLst>
                          </p:cTn>
                        </p:par>
                      </p:childTnLst>
                    </p:cTn>
                  </p:par>
                  <p:par>
                    <p:cTn id="17" fill="hold">
                      <p:stCondLst>
                        <p:cond delay="indefinite"/>
                      </p:stCondLst>
                      <p:childTnLst>
                        <p:par>
                          <p:cTn id="18" fill="hold">
                            <p:stCondLst>
                              <p:cond delay="0"/>
                            </p:stCondLst>
                            <p:childTnLst>
                              <p:par>
                                <p:cTn id="19" presetID="3" presetClass="emph" presetSubtype="2" fill="hold" nodeType="clickEffect">
                                  <p:stCondLst>
                                    <p:cond delay="0"/>
                                  </p:stCondLst>
                                  <p:childTnLst>
                                    <p:animClr clrSpc="rgb" dir="cw">
                                      <p:cBhvr override="childStyle">
                                        <p:cTn id="20" dur="250" fill="hold"/>
                                        <p:tgtEl>
                                          <p:spTgt spid="12">
                                            <p:txEl>
                                              <p:pRg st="1" end="1"/>
                                            </p:txEl>
                                          </p:spTgt>
                                        </p:tgtEl>
                                        <p:attrNameLst>
                                          <p:attrName>style.color</p:attrName>
                                        </p:attrNameLst>
                                      </p:cBhvr>
                                      <p:to>
                                        <a:srgbClr val="D8D8D8"/>
                                      </p:to>
                                    </p:animClr>
                                  </p:childTnLst>
                                </p:cTn>
                              </p:par>
                            </p:childTnLst>
                          </p:cTn>
                        </p:par>
                      </p:childTnLst>
                    </p:cTn>
                  </p:par>
                  <p:par>
                    <p:cTn id="21" fill="hold">
                      <p:stCondLst>
                        <p:cond delay="indefinite"/>
                      </p:stCondLst>
                      <p:childTnLst>
                        <p:par>
                          <p:cTn id="22" fill="hold">
                            <p:stCondLst>
                              <p:cond delay="0"/>
                            </p:stCondLst>
                            <p:childTnLst>
                              <p:par>
                                <p:cTn id="23" presetID="3" presetClass="emph" presetSubtype="2" fill="hold" nodeType="clickEffect">
                                  <p:stCondLst>
                                    <p:cond delay="0"/>
                                  </p:stCondLst>
                                  <p:childTnLst>
                                    <p:animClr clrSpc="rgb" dir="cw">
                                      <p:cBhvr override="childStyle">
                                        <p:cTn id="24" dur="250" fill="hold"/>
                                        <p:tgtEl>
                                          <p:spTgt spid="12">
                                            <p:txEl>
                                              <p:pRg st="2" end="2"/>
                                            </p:txEl>
                                          </p:spTgt>
                                        </p:tgtEl>
                                        <p:attrNameLst>
                                          <p:attrName>style.color</p:attrName>
                                        </p:attrNameLst>
                                      </p:cBhvr>
                                      <p:to>
                                        <a:srgbClr val="D8D8D8"/>
                                      </p:to>
                                    </p:animClr>
                                  </p:childTnLst>
                                </p:cTn>
                              </p:par>
                            </p:childTnLst>
                          </p:cTn>
                        </p:par>
                      </p:childTnLst>
                    </p:cTn>
                  </p:par>
                  <p:par>
                    <p:cTn id="25" fill="hold">
                      <p:stCondLst>
                        <p:cond delay="indefinite"/>
                      </p:stCondLst>
                      <p:childTnLst>
                        <p:par>
                          <p:cTn id="26" fill="hold">
                            <p:stCondLst>
                              <p:cond delay="0"/>
                            </p:stCondLst>
                            <p:childTnLst>
                              <p:par>
                                <p:cTn id="27" presetID="3" presetClass="emph" presetSubtype="2" fill="hold" nodeType="clickEffect">
                                  <p:stCondLst>
                                    <p:cond delay="0"/>
                                  </p:stCondLst>
                                  <p:childTnLst>
                                    <p:animClr clrSpc="rgb" dir="cw">
                                      <p:cBhvr override="childStyle">
                                        <p:cTn id="28" dur="250" fill="hold"/>
                                        <p:tgtEl>
                                          <p:spTgt spid="12">
                                            <p:txEl>
                                              <p:pRg st="3" end="3"/>
                                            </p:txEl>
                                          </p:spTgt>
                                        </p:tgtEl>
                                        <p:attrNameLst>
                                          <p:attrName>style.color</p:attrName>
                                        </p:attrNameLst>
                                      </p:cBhvr>
                                      <p:to>
                                        <a:srgbClr val="D8D8D8"/>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Queue Components</a:t>
            </a:r>
          </a:p>
        </p:txBody>
      </p:sp>
      <p:sp>
        <p:nvSpPr>
          <p:cNvPr id="4" name="Content Placeholder 3"/>
          <p:cNvSpPr>
            <a:spLocks noGrp="1"/>
          </p:cNvSpPr>
          <p:nvPr>
            <p:ph sz="quarter" idx="10"/>
          </p:nvPr>
        </p:nvSpPr>
        <p:spPr>
          <a:xfrm>
            <a:off x="274712" y="1790059"/>
            <a:ext cx="7483833" cy="2719388"/>
          </a:xfrm>
        </p:spPr>
        <p:txBody>
          <a:bodyPr/>
          <a:lstStyle/>
          <a:p>
            <a:r>
              <a:rPr lang="en-US" sz="2800" dirty="0"/>
              <a:t>Storage Account: All access to Azure Storage is done through a storage account. </a:t>
            </a:r>
          </a:p>
          <a:p>
            <a:r>
              <a:rPr lang="en-US" sz="2800" dirty="0"/>
              <a:t>Queue: A queue contains a set of messages.</a:t>
            </a:r>
          </a:p>
          <a:p>
            <a:r>
              <a:rPr lang="en-US" sz="2800" dirty="0"/>
              <a:t>Message: A message, in any format, of up to 64KB.</a:t>
            </a:r>
          </a:p>
        </p:txBody>
      </p:sp>
      <p:pic>
        <p:nvPicPr>
          <p:cNvPr id="13" name="Content Placeholder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39641" y="1973251"/>
            <a:ext cx="3772426" cy="2353003"/>
          </a:xfrm>
          <a:prstGeom prst="rect">
            <a:avLst/>
          </a:prstGeom>
          <a:ln w="76200">
            <a:solidFill>
              <a:schemeClr val="bg1"/>
            </a:solidFill>
          </a:ln>
        </p:spPr>
      </p:pic>
      <p:sp>
        <p:nvSpPr>
          <p:cNvPr id="5" name="Text Placeholder 4"/>
          <p:cNvSpPr txBox="1">
            <a:spLocks/>
          </p:cNvSpPr>
          <p:nvPr/>
        </p:nvSpPr>
        <p:spPr>
          <a:xfrm>
            <a:off x="1816947" y="4425950"/>
            <a:ext cx="8236915" cy="679450"/>
          </a:xfrm>
          <a:prstGeom prst="rect">
            <a:avLst/>
          </a:prstGeom>
        </p:spPr>
        <p:txBody>
          <a:bodyPr vert="horz" lIns="91440" tIns="45720" rIns="91440" bIns="45720" rtlCol="0" anchor="ctr">
            <a:normAutofit fontScale="70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6000" kern="1200">
                <a:solidFill>
                  <a:schemeClr val="tx2"/>
                </a:solidFill>
                <a:latin typeface="+mj-lt"/>
                <a:ea typeface="+mn-ea"/>
                <a:cs typeface="+mn-cs"/>
              </a:defRPr>
            </a:lvl1pPr>
            <a:lvl2pPr marL="336076" indent="0" algn="l" defTabSz="914400" rtl="0" eaLnBrk="1" latinLnBrk="0" hangingPunct="1">
              <a:lnSpc>
                <a:spcPct val="90000"/>
              </a:lnSpc>
              <a:spcBef>
                <a:spcPts val="500"/>
              </a:spcBef>
              <a:buFont typeface="Arial" panose="020B0604020202020204" pitchFamily="34" charset="0"/>
              <a:buNone/>
              <a:defRPr sz="3200" kern="1200">
                <a:solidFill>
                  <a:schemeClr val="tx2"/>
                </a:solidFill>
                <a:latin typeface="+mn-lt"/>
                <a:ea typeface="+mn-ea"/>
                <a:cs typeface="+mn-cs"/>
              </a:defRPr>
            </a:lvl2pPr>
            <a:lvl3pPr marL="560127" indent="0" algn="l" defTabSz="914400" rtl="0" eaLnBrk="1" latinLnBrk="0" hangingPunct="1">
              <a:lnSpc>
                <a:spcPct val="90000"/>
              </a:lnSpc>
              <a:spcBef>
                <a:spcPts val="500"/>
              </a:spcBef>
              <a:buFont typeface="Arial" panose="020B0604020202020204" pitchFamily="34" charset="0"/>
              <a:buNone/>
              <a:defRPr sz="2800" kern="1200">
                <a:solidFill>
                  <a:schemeClr val="tx2"/>
                </a:solidFill>
                <a:latin typeface="+mn-lt"/>
                <a:ea typeface="+mn-ea"/>
                <a:cs typeface="+mn-cs"/>
              </a:defRPr>
            </a:lvl3pPr>
            <a:lvl4pPr marL="784178" indent="0" algn="l" defTabSz="914400" rtl="0" eaLnBrk="1" latinLnBrk="0" hangingPunct="1">
              <a:lnSpc>
                <a:spcPct val="90000"/>
              </a:lnSpc>
              <a:spcBef>
                <a:spcPts val="500"/>
              </a:spcBef>
              <a:buFont typeface="Arial" panose="020B0604020202020204" pitchFamily="34" charset="0"/>
              <a:buNone/>
              <a:defRPr sz="2400" kern="1200">
                <a:solidFill>
                  <a:schemeClr val="tx2"/>
                </a:solidFill>
                <a:latin typeface="+mn-lt"/>
                <a:ea typeface="+mn-ea"/>
                <a:cs typeface="+mn-cs"/>
              </a:defRPr>
            </a:lvl4pPr>
            <a:lvl5pPr marL="1008229" indent="0" algn="l" defTabSz="914400" rtl="0" eaLnBrk="1" latinLnBrk="0" hangingPunct="1">
              <a:lnSpc>
                <a:spcPct val="90000"/>
              </a:lnSpc>
              <a:spcBef>
                <a:spcPts val="500"/>
              </a:spcBef>
              <a:buFont typeface="Arial" panose="020B0604020202020204" pitchFamily="34" charset="0"/>
              <a:buNone/>
              <a:defRPr sz="2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600" dirty="0">
                <a:solidFill>
                  <a:srgbClr val="0072C6"/>
                </a:solidFill>
                <a:latin typeface="Segoe UI Light" charset="0"/>
              </a:rPr>
              <a:t>http://{storage-account}.queue.core.windows.net/{queue}</a:t>
            </a:r>
          </a:p>
        </p:txBody>
      </p:sp>
    </p:spTree>
    <p:extLst>
      <p:ext uri="{BB962C8B-B14F-4D97-AF65-F5344CB8AC3E}">
        <p14:creationId xmlns:p14="http://schemas.microsoft.com/office/powerpoint/2010/main" val="944546333"/>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Straight Arrow Connector 11"/>
          <p:cNvCxnSpPr>
            <a:stCxn id="16" idx="5"/>
            <a:endCxn id="44" idx="1"/>
          </p:cNvCxnSpPr>
          <p:nvPr/>
        </p:nvCxnSpPr>
        <p:spPr>
          <a:xfrm>
            <a:off x="3934028" y="2988969"/>
            <a:ext cx="1249333" cy="440031"/>
          </a:xfrm>
          <a:prstGeom prst="straightConnector1">
            <a:avLst/>
          </a:prstGeom>
          <a:ln w="38100">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17" idx="7"/>
            <a:endCxn id="44" idx="1"/>
          </p:cNvCxnSpPr>
          <p:nvPr/>
        </p:nvCxnSpPr>
        <p:spPr>
          <a:xfrm flipV="1">
            <a:off x="3934028" y="3429000"/>
            <a:ext cx="1249333" cy="440031"/>
          </a:xfrm>
          <a:prstGeom prst="straightConnector1">
            <a:avLst/>
          </a:prstGeom>
          <a:ln w="38100">
            <a:solidFill>
              <a:schemeClr val="bg1"/>
            </a:solidFill>
            <a:tailEnd type="arrow"/>
          </a:ln>
        </p:spPr>
        <p:style>
          <a:lnRef idx="1">
            <a:schemeClr val="accent1"/>
          </a:lnRef>
          <a:fillRef idx="0">
            <a:schemeClr val="accent1"/>
          </a:fillRef>
          <a:effectRef idx="0">
            <a:schemeClr val="accent1"/>
          </a:effectRef>
          <a:fontRef idx="minor">
            <a:schemeClr val="tx1"/>
          </a:fontRef>
        </p:style>
      </p:cxnSp>
      <p:sp>
        <p:nvSpPr>
          <p:cNvPr id="14" name="TextBox 23"/>
          <p:cNvSpPr txBox="1"/>
          <p:nvPr/>
        </p:nvSpPr>
        <p:spPr>
          <a:xfrm>
            <a:off x="2150500" y="1075003"/>
            <a:ext cx="1903726" cy="584775"/>
          </a:xfrm>
          <a:prstGeom prst="rect">
            <a:avLst/>
          </a:prstGeom>
          <a:noFill/>
        </p:spPr>
        <p:txBody>
          <a:bodyPr wrap="none" rtlCol="0" anchor="b">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r>
              <a:rPr lang="en-US" sz="3200" dirty="0">
                <a:solidFill>
                  <a:schemeClr val="bg1"/>
                </a:solidFill>
                <a:latin typeface="+mj-lt"/>
              </a:rPr>
              <a:t>Producers</a:t>
            </a:r>
          </a:p>
        </p:txBody>
      </p:sp>
      <p:sp>
        <p:nvSpPr>
          <p:cNvPr id="15" name="TextBox 26"/>
          <p:cNvSpPr txBox="1"/>
          <p:nvPr/>
        </p:nvSpPr>
        <p:spPr>
          <a:xfrm>
            <a:off x="8034285" y="1075003"/>
            <a:ext cx="2110706" cy="584775"/>
          </a:xfrm>
          <a:prstGeom prst="rect">
            <a:avLst/>
          </a:prstGeom>
          <a:noFill/>
        </p:spPr>
        <p:txBody>
          <a:bodyPr wrap="none" rtlCol="0" anchor="b">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r>
              <a:rPr lang="en-US" sz="3200" dirty="0">
                <a:solidFill>
                  <a:schemeClr val="bg1"/>
                </a:solidFill>
                <a:latin typeface="+mj-lt"/>
              </a:rPr>
              <a:t>Consumers</a:t>
            </a:r>
          </a:p>
        </p:txBody>
      </p:sp>
      <p:cxnSp>
        <p:nvCxnSpPr>
          <p:cNvPr id="19" name="Straight Arrow Connector 18"/>
          <p:cNvCxnSpPr>
            <a:stCxn id="46" idx="3"/>
            <a:endCxn id="6" idx="3"/>
          </p:cNvCxnSpPr>
          <p:nvPr/>
        </p:nvCxnSpPr>
        <p:spPr>
          <a:xfrm flipV="1">
            <a:off x="7008640" y="2988969"/>
            <a:ext cx="1249333" cy="440031"/>
          </a:xfrm>
          <a:prstGeom prst="straightConnector1">
            <a:avLst/>
          </a:prstGeom>
          <a:ln w="38100">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46" idx="3"/>
            <a:endCxn id="7" idx="1"/>
          </p:cNvCxnSpPr>
          <p:nvPr/>
        </p:nvCxnSpPr>
        <p:spPr>
          <a:xfrm>
            <a:off x="7008640" y="3429000"/>
            <a:ext cx="1249333" cy="440031"/>
          </a:xfrm>
          <a:prstGeom prst="straightConnector1">
            <a:avLst/>
          </a:prstGeom>
          <a:ln w="38100">
            <a:solidFill>
              <a:schemeClr val="bg1"/>
            </a:solidFill>
            <a:tailEnd type="arrow"/>
          </a:ln>
        </p:spPr>
        <p:style>
          <a:lnRef idx="1">
            <a:schemeClr val="accent1"/>
          </a:lnRef>
          <a:fillRef idx="0">
            <a:schemeClr val="accent1"/>
          </a:fillRef>
          <a:effectRef idx="0">
            <a:schemeClr val="accent1"/>
          </a:effectRef>
          <a:fontRef idx="minor">
            <a:schemeClr val="tx1"/>
          </a:fontRef>
        </p:style>
      </p:cxnSp>
      <p:sp>
        <p:nvSpPr>
          <p:cNvPr id="39" name="TextBox 23"/>
          <p:cNvSpPr txBox="1"/>
          <p:nvPr/>
        </p:nvSpPr>
        <p:spPr>
          <a:xfrm>
            <a:off x="5411961" y="2404194"/>
            <a:ext cx="1346844" cy="584775"/>
          </a:xfrm>
          <a:prstGeom prst="rect">
            <a:avLst/>
          </a:prstGeom>
          <a:noFill/>
        </p:spPr>
        <p:txBody>
          <a:bodyPr wrap="none" rtlCol="0" anchor="b">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r>
              <a:rPr lang="en-US" sz="3200" dirty="0">
                <a:solidFill>
                  <a:schemeClr val="bg1"/>
                </a:solidFill>
                <a:latin typeface="+mj-lt"/>
              </a:rPr>
              <a:t>Queue</a:t>
            </a:r>
          </a:p>
        </p:txBody>
      </p:sp>
      <p:sp>
        <p:nvSpPr>
          <p:cNvPr id="6" name="Oval 5"/>
          <p:cNvSpPr/>
          <p:nvPr/>
        </p:nvSpPr>
        <p:spPr>
          <a:xfrm>
            <a:off x="7913486" y="1659778"/>
            <a:ext cx="2352304" cy="1557244"/>
          </a:xfrm>
          <a:prstGeom prst="ellipse">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4800" dirty="0">
                <a:solidFill>
                  <a:schemeClr val="bg1"/>
                </a:solidFill>
                <a:latin typeface="+mj-lt"/>
              </a:rPr>
              <a:t>C</a:t>
            </a:r>
            <a:r>
              <a:rPr lang="en-US" sz="4800" baseline="-25000" dirty="0">
                <a:solidFill>
                  <a:schemeClr val="bg1"/>
                </a:solidFill>
                <a:latin typeface="+mj-lt"/>
              </a:rPr>
              <a:t>1</a:t>
            </a:r>
          </a:p>
        </p:txBody>
      </p:sp>
      <p:sp>
        <p:nvSpPr>
          <p:cNvPr id="7" name="Oval 6"/>
          <p:cNvSpPr/>
          <p:nvPr/>
        </p:nvSpPr>
        <p:spPr>
          <a:xfrm>
            <a:off x="7913486" y="3640978"/>
            <a:ext cx="2352304" cy="1557244"/>
          </a:xfrm>
          <a:prstGeom prst="ellipse">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r>
              <a:rPr lang="en-US" sz="4800" dirty="0">
                <a:solidFill>
                  <a:schemeClr val="bg1"/>
                </a:solidFill>
                <a:latin typeface="+mj-lt"/>
              </a:rPr>
              <a:t>C</a:t>
            </a:r>
            <a:r>
              <a:rPr lang="en-US" sz="4800" baseline="-25000" dirty="0">
                <a:solidFill>
                  <a:schemeClr val="bg1"/>
                </a:solidFill>
                <a:latin typeface="+mj-lt"/>
              </a:rPr>
              <a:t>2</a:t>
            </a:r>
          </a:p>
        </p:txBody>
      </p:sp>
      <p:grpSp>
        <p:nvGrpSpPr>
          <p:cNvPr id="59" name="Group 58"/>
          <p:cNvGrpSpPr/>
          <p:nvPr/>
        </p:nvGrpSpPr>
        <p:grpSpPr>
          <a:xfrm>
            <a:off x="1926211" y="1659778"/>
            <a:ext cx="2352304" cy="3538444"/>
            <a:chOff x="1926211" y="1966810"/>
            <a:chExt cx="2352304" cy="3538444"/>
          </a:xfrm>
        </p:grpSpPr>
        <p:sp>
          <p:nvSpPr>
            <p:cNvPr id="16" name="Oval 15"/>
            <p:cNvSpPr/>
            <p:nvPr/>
          </p:nvSpPr>
          <p:spPr>
            <a:xfrm>
              <a:off x="1926211" y="1966810"/>
              <a:ext cx="2352304" cy="1557244"/>
            </a:xfrm>
            <a:prstGeom prst="ellipse">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4800" dirty="0">
                  <a:solidFill>
                    <a:schemeClr val="bg1"/>
                  </a:solidFill>
                  <a:latin typeface="+mj-lt"/>
                </a:rPr>
                <a:t>P</a:t>
              </a:r>
              <a:r>
                <a:rPr lang="en-US" sz="4800" baseline="-25000" dirty="0">
                  <a:solidFill>
                    <a:schemeClr val="bg1"/>
                  </a:solidFill>
                  <a:latin typeface="+mj-lt"/>
                </a:rPr>
                <a:t>1</a:t>
              </a:r>
            </a:p>
          </p:txBody>
        </p:sp>
        <p:sp>
          <p:nvSpPr>
            <p:cNvPr id="17" name="Oval 16"/>
            <p:cNvSpPr/>
            <p:nvPr/>
          </p:nvSpPr>
          <p:spPr>
            <a:xfrm>
              <a:off x="1926211" y="3948010"/>
              <a:ext cx="2352304" cy="1557244"/>
            </a:xfrm>
            <a:prstGeom prst="ellipse">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r>
                <a:rPr lang="en-US" sz="4800" dirty="0">
                  <a:solidFill>
                    <a:schemeClr val="bg1"/>
                  </a:solidFill>
                  <a:latin typeface="+mj-lt"/>
                </a:rPr>
                <a:t>P</a:t>
              </a:r>
              <a:r>
                <a:rPr lang="en-US" sz="4800" baseline="-25000" dirty="0">
                  <a:solidFill>
                    <a:schemeClr val="bg1"/>
                  </a:solidFill>
                  <a:latin typeface="+mj-lt"/>
                </a:rPr>
                <a:t>2</a:t>
              </a:r>
            </a:p>
          </p:txBody>
        </p:sp>
      </p:grpSp>
      <p:grpSp>
        <p:nvGrpSpPr>
          <p:cNvPr id="57" name="Group 56"/>
          <p:cNvGrpSpPr/>
          <p:nvPr/>
        </p:nvGrpSpPr>
        <p:grpSpPr>
          <a:xfrm>
            <a:off x="5183361" y="3009900"/>
            <a:ext cx="1825279" cy="838200"/>
            <a:chOff x="5183361" y="3390632"/>
            <a:chExt cx="1825279" cy="838200"/>
          </a:xfrm>
        </p:grpSpPr>
        <p:sp>
          <p:nvSpPr>
            <p:cNvPr id="44" name="Rectangle 43"/>
            <p:cNvSpPr/>
            <p:nvPr/>
          </p:nvSpPr>
          <p:spPr>
            <a:xfrm>
              <a:off x="5183361" y="3390632"/>
              <a:ext cx="457200" cy="838200"/>
            </a:xfrm>
            <a:prstGeom prst="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r>
                <a:rPr lang="en-US" sz="4800" dirty="0">
                  <a:solidFill>
                    <a:schemeClr val="bg1"/>
                  </a:solidFill>
                  <a:latin typeface="+mj-lt"/>
                </a:rPr>
                <a:t>4</a:t>
              </a:r>
            </a:p>
          </p:txBody>
        </p:sp>
        <p:sp>
          <p:nvSpPr>
            <p:cNvPr id="45" name="Rectangle 44"/>
            <p:cNvSpPr/>
            <p:nvPr/>
          </p:nvSpPr>
          <p:spPr>
            <a:xfrm>
              <a:off x="5640561" y="3390632"/>
              <a:ext cx="457200" cy="838200"/>
            </a:xfrm>
            <a:prstGeom prst="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r>
                <a:rPr lang="en-US" sz="4800" dirty="0">
                  <a:solidFill>
                    <a:schemeClr val="bg1"/>
                  </a:solidFill>
                  <a:latin typeface="+mj-lt"/>
                </a:rPr>
                <a:t>3</a:t>
              </a:r>
            </a:p>
          </p:txBody>
        </p:sp>
        <p:sp>
          <p:nvSpPr>
            <p:cNvPr id="46" name="Rectangle 45"/>
            <p:cNvSpPr/>
            <p:nvPr/>
          </p:nvSpPr>
          <p:spPr>
            <a:xfrm>
              <a:off x="6551440" y="3390632"/>
              <a:ext cx="457200" cy="838200"/>
            </a:xfrm>
            <a:prstGeom prst="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r>
                <a:rPr lang="en-US" sz="4800" dirty="0">
                  <a:solidFill>
                    <a:schemeClr val="bg1"/>
                  </a:solidFill>
                  <a:latin typeface="+mj-lt"/>
                </a:rPr>
                <a:t>1</a:t>
              </a:r>
            </a:p>
          </p:txBody>
        </p:sp>
        <p:sp>
          <p:nvSpPr>
            <p:cNvPr id="47" name="Rectangle 46"/>
            <p:cNvSpPr/>
            <p:nvPr/>
          </p:nvSpPr>
          <p:spPr>
            <a:xfrm>
              <a:off x="6097761" y="3390632"/>
              <a:ext cx="457200" cy="838200"/>
            </a:xfrm>
            <a:prstGeom prst="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r>
                <a:rPr lang="en-US" sz="4800" dirty="0">
                  <a:solidFill>
                    <a:schemeClr val="bg1"/>
                  </a:solidFill>
                  <a:latin typeface="+mj-lt"/>
                </a:rPr>
                <a:t>2</a:t>
              </a:r>
            </a:p>
          </p:txBody>
        </p:sp>
      </p:grpSp>
      <p:sp>
        <p:nvSpPr>
          <p:cNvPr id="61" name="Title 1"/>
          <p:cNvSpPr txBox="1">
            <a:spLocks/>
          </p:cNvSpPr>
          <p:nvPr/>
        </p:nvSpPr>
        <p:spPr>
          <a:xfrm>
            <a:off x="-9525" y="0"/>
            <a:ext cx="12201525"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NZ" dirty="0"/>
              <a:t>Queue-based Load Levelling Pattern</a:t>
            </a:r>
          </a:p>
        </p:txBody>
      </p:sp>
    </p:spTree>
    <p:extLst>
      <p:ext uri="{BB962C8B-B14F-4D97-AF65-F5344CB8AC3E}">
        <p14:creationId xmlns:p14="http://schemas.microsoft.com/office/powerpoint/2010/main" val="2414627791"/>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a:xfrm>
            <a:off x="274638" y="2436813"/>
            <a:ext cx="3028061" cy="917575"/>
          </a:xfrm>
        </p:spPr>
        <p:txBody>
          <a:bodyPr>
            <a:normAutofit fontScale="90000"/>
          </a:bodyPr>
          <a:lstStyle/>
          <a:p>
            <a:r>
              <a:rPr lang="en-US" sz="3600" dirty="0"/>
              <a:t>Queue Considerations</a:t>
            </a:r>
          </a:p>
        </p:txBody>
      </p:sp>
      <p:sp>
        <p:nvSpPr>
          <p:cNvPr id="12" name="Content Placeholder 11"/>
          <p:cNvSpPr>
            <a:spLocks noGrp="1"/>
          </p:cNvSpPr>
          <p:nvPr>
            <p:ph sz="quarter" idx="10"/>
          </p:nvPr>
        </p:nvSpPr>
        <p:spPr/>
        <p:txBody>
          <a:bodyPr anchor="ctr">
            <a:normAutofit fontScale="92500" lnSpcReduction="20000"/>
          </a:bodyPr>
          <a:lstStyle/>
          <a:p>
            <a:pPr algn="l">
              <a:lnSpc>
                <a:spcPct val="150000"/>
              </a:lnSpc>
            </a:pPr>
            <a:r>
              <a:rPr lang="en-US" sz="3200" dirty="0">
                <a:solidFill>
                  <a:srgbClr val="44546A"/>
                </a:solidFill>
              </a:rPr>
              <a:t>Messages are ordered but not guaranteed FIFO</a:t>
            </a:r>
          </a:p>
          <a:p>
            <a:pPr algn="l">
              <a:lnSpc>
                <a:spcPct val="150000"/>
              </a:lnSpc>
            </a:pPr>
            <a:r>
              <a:rPr lang="en-US" sz="3200" dirty="0">
                <a:solidFill>
                  <a:srgbClr val="44546A"/>
                </a:solidFill>
              </a:rPr>
              <a:t>Message will be processed at least once</a:t>
            </a:r>
          </a:p>
          <a:p>
            <a:pPr algn="l">
              <a:lnSpc>
                <a:spcPct val="150000"/>
              </a:lnSpc>
            </a:pPr>
            <a:r>
              <a:rPr lang="en-US" sz="3200" dirty="0">
                <a:solidFill>
                  <a:srgbClr val="44546A"/>
                </a:solidFill>
              </a:rPr>
              <a:t>Message may be processed more than once</a:t>
            </a:r>
          </a:p>
          <a:p>
            <a:pPr indent="-449302" algn="l">
              <a:lnSpc>
                <a:spcPct val="150000"/>
              </a:lnSpc>
            </a:pPr>
            <a:r>
              <a:rPr lang="en-US" sz="3200" dirty="0">
                <a:solidFill>
                  <a:srgbClr val="44546A"/>
                </a:solidFill>
              </a:rPr>
              <a:t>DequeueCount increases every time</a:t>
            </a:r>
          </a:p>
          <a:p>
            <a:pPr indent="-449302" algn="l">
              <a:lnSpc>
                <a:spcPct val="150000"/>
              </a:lnSpc>
            </a:pPr>
            <a:r>
              <a:rPr lang="en-US" sz="3200" dirty="0">
                <a:solidFill>
                  <a:srgbClr val="44546A"/>
                </a:solidFill>
              </a:rPr>
              <a:t>Processing </a:t>
            </a:r>
            <a:r>
              <a:rPr lang="en-US" sz="3200" dirty="0">
                <a:solidFill>
                  <a:srgbClr val="44546A"/>
                </a:solidFill>
                <a:latin typeface="+mj-lt"/>
              </a:rPr>
              <a:t>must be idempotent</a:t>
            </a:r>
          </a:p>
          <a:p>
            <a:pPr indent="-449302" algn="l">
              <a:lnSpc>
                <a:spcPct val="150000"/>
              </a:lnSpc>
            </a:pPr>
            <a:r>
              <a:rPr lang="en-US" sz="3200" dirty="0">
                <a:solidFill>
                  <a:srgbClr val="44546A"/>
                </a:solidFill>
                <a:latin typeface="Segoe UI Light" charset="0"/>
              </a:rPr>
              <a:t>Messages are stored up to 7 days </a:t>
            </a:r>
          </a:p>
        </p:txBody>
      </p:sp>
    </p:spTree>
    <p:extLst>
      <p:ext uri="{BB962C8B-B14F-4D97-AF65-F5344CB8AC3E}">
        <p14:creationId xmlns:p14="http://schemas.microsoft.com/office/powerpoint/2010/main" val="2717771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mph" presetSubtype="2" fill="hold" nodeType="withEffect">
                                  <p:stCondLst>
                                    <p:cond delay="0"/>
                                  </p:stCondLst>
                                  <p:childTnLst>
                                    <p:animClr clrSpc="rgb" dir="cw">
                                      <p:cBhvr override="childStyle">
                                        <p:cTn id="6" dur="500" fill="hold"/>
                                        <p:tgtEl>
                                          <p:spTgt spid="12">
                                            <p:txEl>
                                              <p:pRg st="0" end="0"/>
                                            </p:txEl>
                                          </p:spTgt>
                                        </p:tgtEl>
                                        <p:attrNameLst>
                                          <p:attrName>style.color</p:attrName>
                                        </p:attrNameLst>
                                      </p:cBhvr>
                                      <p:to>
                                        <a:srgbClr val="0072C6"/>
                                      </p:to>
                                    </p:animClr>
                                  </p:childTnLst>
                                </p:cTn>
                              </p:par>
                              <p:par>
                                <p:cTn id="7" presetID="3" presetClass="emph" presetSubtype="2" fill="hold" nodeType="withEffect">
                                  <p:stCondLst>
                                    <p:cond delay="0"/>
                                  </p:stCondLst>
                                  <p:childTnLst>
                                    <p:animClr clrSpc="rgb" dir="cw">
                                      <p:cBhvr override="childStyle">
                                        <p:cTn id="8" dur="500" fill="hold"/>
                                        <p:tgtEl>
                                          <p:spTgt spid="12">
                                            <p:txEl>
                                              <p:pRg st="1" end="1"/>
                                            </p:txEl>
                                          </p:spTgt>
                                        </p:tgtEl>
                                        <p:attrNameLst>
                                          <p:attrName>style.color</p:attrName>
                                        </p:attrNameLst>
                                      </p:cBhvr>
                                      <p:to>
                                        <a:srgbClr val="0072C6"/>
                                      </p:to>
                                    </p:animClr>
                                  </p:childTnLst>
                                </p:cTn>
                              </p:par>
                            </p:childTnLst>
                          </p:cTn>
                        </p:par>
                      </p:childTnLst>
                    </p:cTn>
                  </p:par>
                  <p:par>
                    <p:cTn id="9" fill="hold">
                      <p:stCondLst>
                        <p:cond delay="indefinite"/>
                      </p:stCondLst>
                      <p:childTnLst>
                        <p:par>
                          <p:cTn id="10" fill="hold">
                            <p:stCondLst>
                              <p:cond delay="0"/>
                            </p:stCondLst>
                            <p:childTnLst>
                              <p:par>
                                <p:cTn id="11" presetID="3" presetClass="emph" presetSubtype="2" fill="hold" nodeType="clickEffect">
                                  <p:stCondLst>
                                    <p:cond delay="0"/>
                                  </p:stCondLst>
                                  <p:childTnLst>
                                    <p:animClr clrSpc="rgb" dir="cw">
                                      <p:cBhvr override="childStyle">
                                        <p:cTn id="12" dur="250" fill="hold"/>
                                        <p:tgtEl>
                                          <p:spTgt spid="12">
                                            <p:txEl>
                                              <p:pRg st="0" end="0"/>
                                            </p:txEl>
                                          </p:spTgt>
                                        </p:tgtEl>
                                        <p:attrNameLst>
                                          <p:attrName>style.color</p:attrName>
                                        </p:attrNameLst>
                                      </p:cBhvr>
                                      <p:to>
                                        <a:srgbClr val="D8D8D8"/>
                                      </p:to>
                                    </p:animClr>
                                  </p:childTnLst>
                                </p:cTn>
                              </p:par>
                            </p:childTnLst>
                          </p:cTn>
                        </p:par>
                      </p:childTnLst>
                    </p:cTn>
                  </p:par>
                  <p:par>
                    <p:cTn id="13" fill="hold">
                      <p:stCondLst>
                        <p:cond delay="indefinite"/>
                      </p:stCondLst>
                      <p:childTnLst>
                        <p:par>
                          <p:cTn id="14" fill="hold">
                            <p:stCondLst>
                              <p:cond delay="0"/>
                            </p:stCondLst>
                            <p:childTnLst>
                              <p:par>
                                <p:cTn id="15" presetID="3" presetClass="emph" presetSubtype="2" fill="hold" nodeType="clickEffect">
                                  <p:stCondLst>
                                    <p:cond delay="0"/>
                                  </p:stCondLst>
                                  <p:childTnLst>
                                    <p:animClr clrSpc="rgb" dir="cw">
                                      <p:cBhvr override="childStyle">
                                        <p:cTn id="16" dur="250" fill="hold"/>
                                        <p:tgtEl>
                                          <p:spTgt spid="12">
                                            <p:txEl>
                                              <p:pRg st="1" end="1"/>
                                            </p:txEl>
                                          </p:spTgt>
                                        </p:tgtEl>
                                        <p:attrNameLst>
                                          <p:attrName>style.color</p:attrName>
                                        </p:attrNameLst>
                                      </p:cBhvr>
                                      <p:to>
                                        <a:srgbClr val="D8D8D8"/>
                                      </p:to>
                                    </p:animClr>
                                  </p:childTnLst>
                                </p:cTn>
                              </p:par>
                              <p:par>
                                <p:cTn id="17" presetID="3" presetClass="emph" presetSubtype="2" fill="hold" nodeType="withEffect">
                                  <p:stCondLst>
                                    <p:cond delay="250"/>
                                  </p:stCondLst>
                                  <p:childTnLst>
                                    <p:animClr clrSpc="rgb" dir="cw">
                                      <p:cBhvr override="childStyle">
                                        <p:cTn id="18" dur="500" fill="hold"/>
                                        <p:tgtEl>
                                          <p:spTgt spid="12">
                                            <p:txEl>
                                              <p:pRg st="2" end="2"/>
                                            </p:txEl>
                                          </p:spTgt>
                                        </p:tgtEl>
                                        <p:attrNameLst>
                                          <p:attrName>style.color</p:attrName>
                                        </p:attrNameLst>
                                      </p:cBhvr>
                                      <p:to>
                                        <a:srgbClr val="0072C6"/>
                                      </p:to>
                                    </p:animClr>
                                  </p:childTnLst>
                                </p:cTn>
                              </p:par>
                              <p:par>
                                <p:cTn id="19" presetID="3" presetClass="emph" presetSubtype="2" fill="hold" nodeType="withEffect">
                                  <p:stCondLst>
                                    <p:cond delay="250"/>
                                  </p:stCondLst>
                                  <p:childTnLst>
                                    <p:animClr clrSpc="rgb" dir="cw">
                                      <p:cBhvr override="childStyle">
                                        <p:cTn id="20" dur="500" fill="hold"/>
                                        <p:tgtEl>
                                          <p:spTgt spid="12">
                                            <p:txEl>
                                              <p:pRg st="3" end="3"/>
                                            </p:txEl>
                                          </p:spTgt>
                                        </p:tgtEl>
                                        <p:attrNameLst>
                                          <p:attrName>style.color</p:attrName>
                                        </p:attrNameLst>
                                      </p:cBhvr>
                                      <p:to>
                                        <a:srgbClr val="0072C6"/>
                                      </p:to>
                                    </p:animClr>
                                  </p:childTnLst>
                                </p:cTn>
                              </p:par>
                              <p:par>
                                <p:cTn id="21" presetID="3" presetClass="emph" presetSubtype="2" fill="hold" nodeType="withEffect">
                                  <p:stCondLst>
                                    <p:cond delay="250"/>
                                  </p:stCondLst>
                                  <p:childTnLst>
                                    <p:animClr clrSpc="rgb" dir="cw">
                                      <p:cBhvr override="childStyle">
                                        <p:cTn id="22" dur="500" fill="hold"/>
                                        <p:tgtEl>
                                          <p:spTgt spid="12">
                                            <p:txEl>
                                              <p:pRg st="4" end="4"/>
                                            </p:txEl>
                                          </p:spTgt>
                                        </p:tgtEl>
                                        <p:attrNameLst>
                                          <p:attrName>style.color</p:attrName>
                                        </p:attrNameLst>
                                      </p:cBhvr>
                                      <p:to>
                                        <a:srgbClr val="0072C6"/>
                                      </p:to>
                                    </p:animClr>
                                  </p:childTnLst>
                                </p:cTn>
                              </p:par>
                              <p:par>
                                <p:cTn id="23" presetID="3" presetClass="emph" presetSubtype="2" fill="hold" nodeType="withEffect">
                                  <p:stCondLst>
                                    <p:cond delay="250"/>
                                  </p:stCondLst>
                                  <p:childTnLst>
                                    <p:animClr clrSpc="rgb" dir="cw">
                                      <p:cBhvr override="childStyle">
                                        <p:cTn id="24" dur="500" fill="hold"/>
                                        <p:tgtEl>
                                          <p:spTgt spid="12">
                                            <p:txEl>
                                              <p:pRg st="5" end="5"/>
                                            </p:txEl>
                                          </p:spTgt>
                                        </p:tgtEl>
                                        <p:attrNameLst>
                                          <p:attrName>style.color</p:attrName>
                                        </p:attrNameLst>
                                      </p:cBhvr>
                                      <p:to>
                                        <a:srgbClr val="0072C6"/>
                                      </p:to>
                                    </p:animClr>
                                  </p:childTnLst>
                                </p:cTn>
                              </p:par>
                            </p:childTnLst>
                          </p:cTn>
                        </p:par>
                      </p:childTnLst>
                    </p:cTn>
                  </p:par>
                  <p:par>
                    <p:cTn id="25" fill="hold">
                      <p:stCondLst>
                        <p:cond delay="indefinite"/>
                      </p:stCondLst>
                      <p:childTnLst>
                        <p:par>
                          <p:cTn id="26" fill="hold">
                            <p:stCondLst>
                              <p:cond delay="0"/>
                            </p:stCondLst>
                            <p:childTnLst>
                              <p:par>
                                <p:cTn id="27" presetID="3" presetClass="emph" presetSubtype="2" fill="hold" nodeType="clickEffect">
                                  <p:stCondLst>
                                    <p:cond delay="0"/>
                                  </p:stCondLst>
                                  <p:childTnLst>
                                    <p:animClr clrSpc="rgb" dir="cw">
                                      <p:cBhvr override="childStyle">
                                        <p:cTn id="28" dur="250" fill="hold"/>
                                        <p:tgtEl>
                                          <p:spTgt spid="12">
                                            <p:txEl>
                                              <p:pRg st="2" end="2"/>
                                            </p:txEl>
                                          </p:spTgt>
                                        </p:tgtEl>
                                        <p:attrNameLst>
                                          <p:attrName>style.color</p:attrName>
                                        </p:attrNameLst>
                                      </p:cBhvr>
                                      <p:to>
                                        <a:srgbClr val="D8D8D8"/>
                                      </p:to>
                                    </p:animClr>
                                  </p:childTnLst>
                                </p:cTn>
                              </p:par>
                            </p:childTnLst>
                          </p:cTn>
                        </p:par>
                      </p:childTnLst>
                    </p:cTn>
                  </p:par>
                  <p:par>
                    <p:cTn id="29" fill="hold">
                      <p:stCondLst>
                        <p:cond delay="indefinite"/>
                      </p:stCondLst>
                      <p:childTnLst>
                        <p:par>
                          <p:cTn id="30" fill="hold">
                            <p:stCondLst>
                              <p:cond delay="0"/>
                            </p:stCondLst>
                            <p:childTnLst>
                              <p:par>
                                <p:cTn id="31" presetID="3" presetClass="emph" presetSubtype="2" fill="hold" nodeType="clickEffect">
                                  <p:stCondLst>
                                    <p:cond delay="0"/>
                                  </p:stCondLst>
                                  <p:childTnLst>
                                    <p:animClr clrSpc="rgb" dir="cw">
                                      <p:cBhvr override="childStyle">
                                        <p:cTn id="32" dur="250" fill="hold"/>
                                        <p:tgtEl>
                                          <p:spTgt spid="12">
                                            <p:txEl>
                                              <p:pRg st="3" end="3"/>
                                            </p:txEl>
                                          </p:spTgt>
                                        </p:tgtEl>
                                        <p:attrNameLst>
                                          <p:attrName>style.color</p:attrName>
                                        </p:attrNameLst>
                                      </p:cBhvr>
                                      <p:to>
                                        <a:srgbClr val="D8D8D8"/>
                                      </p:to>
                                    </p:animClr>
                                  </p:childTnLst>
                                </p:cTn>
                              </p:par>
                            </p:childTnLst>
                          </p:cTn>
                        </p:par>
                      </p:childTnLst>
                    </p:cTn>
                  </p:par>
                  <p:par>
                    <p:cTn id="33" fill="hold">
                      <p:stCondLst>
                        <p:cond delay="indefinite"/>
                      </p:stCondLst>
                      <p:childTnLst>
                        <p:par>
                          <p:cTn id="34" fill="hold">
                            <p:stCondLst>
                              <p:cond delay="0"/>
                            </p:stCondLst>
                            <p:childTnLst>
                              <p:par>
                                <p:cTn id="35" presetID="3" presetClass="emph" presetSubtype="2" fill="hold" nodeType="clickEffect">
                                  <p:stCondLst>
                                    <p:cond delay="0"/>
                                  </p:stCondLst>
                                  <p:childTnLst>
                                    <p:animClr clrSpc="rgb" dir="cw">
                                      <p:cBhvr override="childStyle">
                                        <p:cTn id="36" dur="250" fill="hold"/>
                                        <p:tgtEl>
                                          <p:spTgt spid="12">
                                            <p:txEl>
                                              <p:pRg st="4" end="4"/>
                                            </p:txEl>
                                          </p:spTgt>
                                        </p:tgtEl>
                                        <p:attrNameLst>
                                          <p:attrName>style.color</p:attrName>
                                        </p:attrNameLst>
                                      </p:cBhvr>
                                      <p:to>
                                        <a:srgbClr val="D8D8D8"/>
                                      </p:to>
                                    </p:animClr>
                                  </p:childTnLst>
                                </p:cTn>
                              </p:par>
                            </p:childTnLst>
                          </p:cTn>
                        </p:par>
                      </p:childTnLst>
                    </p:cTn>
                  </p:par>
                  <p:par>
                    <p:cTn id="37" fill="hold">
                      <p:stCondLst>
                        <p:cond delay="indefinite"/>
                      </p:stCondLst>
                      <p:childTnLst>
                        <p:par>
                          <p:cTn id="38" fill="hold">
                            <p:stCondLst>
                              <p:cond delay="0"/>
                            </p:stCondLst>
                            <p:childTnLst>
                              <p:par>
                                <p:cTn id="39" presetID="3" presetClass="emph" presetSubtype="2" fill="hold" nodeType="clickEffect">
                                  <p:stCondLst>
                                    <p:cond delay="0"/>
                                  </p:stCondLst>
                                  <p:childTnLst>
                                    <p:animClr clrSpc="rgb" dir="cw">
                                      <p:cBhvr override="childStyle">
                                        <p:cTn id="40" dur="250" fill="hold"/>
                                        <p:tgtEl>
                                          <p:spTgt spid="12">
                                            <p:txEl>
                                              <p:pRg st="5" end="5"/>
                                            </p:txEl>
                                          </p:spTgt>
                                        </p:tgtEl>
                                        <p:attrNameLst>
                                          <p:attrName>style.color</p:attrName>
                                        </p:attrNameLst>
                                      </p:cBhvr>
                                      <p:to>
                                        <a:srgbClr val="D8D8D8"/>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0"/>
            <a:ext cx="12192000" cy="6858000"/>
          </a:xfrm>
        </p:spPr>
        <p:txBody>
          <a:bodyPr/>
          <a:lstStyle/>
          <a:p>
            <a:pPr algn="ctr"/>
            <a:r>
              <a:rPr lang="en-US" sz="6600" dirty="0"/>
              <a:t>Microsoft Azure</a:t>
            </a:r>
            <a:br>
              <a:rPr lang="en-US" sz="11500" dirty="0"/>
            </a:br>
            <a:r>
              <a:rPr lang="en-US" sz="11500" dirty="0"/>
              <a:t>SQL Database</a:t>
            </a:r>
          </a:p>
        </p:txBody>
      </p:sp>
      <p:pic>
        <p:nvPicPr>
          <p:cNvPr id="5" name="Picture 4"/>
          <p:cNvPicPr>
            <a:picLocks noChangeAspect="1"/>
          </p:cNvPicPr>
          <p:nvPr/>
        </p:nvPicPr>
        <p:blipFill>
          <a:blip r:embed="rId2"/>
          <a:stretch>
            <a:fillRect/>
          </a:stretch>
        </p:blipFill>
        <p:spPr>
          <a:xfrm>
            <a:off x="5283240" y="381094"/>
            <a:ext cx="1625520" cy="1409100"/>
          </a:xfrm>
          <a:prstGeom prst="rect">
            <a:avLst/>
          </a:prstGeom>
        </p:spPr>
      </p:pic>
    </p:spTree>
    <p:extLst>
      <p:ext uri="{BB962C8B-B14F-4D97-AF65-F5344CB8AC3E}">
        <p14:creationId xmlns:p14="http://schemas.microsoft.com/office/powerpoint/2010/main" val="15030544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3200" spc="-75" dirty="0">
                <a:solidFill>
                  <a:srgbClr val="FFFFFF"/>
                </a:solidFill>
                <a:latin typeface="Segoe UI Light"/>
                <a:cs typeface="Segoe UI Light"/>
              </a:rPr>
              <a:t>Microsoft Azure Data Services</a:t>
            </a:r>
          </a:p>
        </p:txBody>
      </p:sp>
      <p:sp>
        <p:nvSpPr>
          <p:cNvPr id="52" name="Rectangle 51"/>
          <p:cNvSpPr/>
          <p:nvPr/>
        </p:nvSpPr>
        <p:spPr bwMode="auto">
          <a:xfrm>
            <a:off x="394212" y="2248702"/>
            <a:ext cx="2223429" cy="4095498"/>
          </a:xfrm>
          <a:prstGeom prst="rect">
            <a:avLst/>
          </a:prstGeom>
          <a:solidFill>
            <a:srgbClr val="E7E6E6"/>
          </a:solidFill>
          <a:ln w="6350" cap="flat" cmpd="sng" algn="ctr">
            <a:noFill/>
            <a:prstDash val="solid"/>
            <a:miter lim="800000"/>
            <a:headEnd type="none" w="med" len="med"/>
            <a:tailEnd type="none" w="med" len="med"/>
          </a:ln>
          <a:effectLst/>
        </p:spPr>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3924" fontAlgn="base">
              <a:spcBef>
                <a:spcPct val="0"/>
              </a:spcBef>
              <a:spcAft>
                <a:spcPct val="0"/>
              </a:spcAft>
              <a:defRPr/>
            </a:pPr>
            <a:endParaRPr lang="en-US" kern="0" spc="-50" dirty="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53" name="Rectangle 52"/>
          <p:cNvSpPr/>
          <p:nvPr/>
        </p:nvSpPr>
        <p:spPr bwMode="auto">
          <a:xfrm>
            <a:off x="2704681" y="2248702"/>
            <a:ext cx="2223429" cy="4095498"/>
          </a:xfrm>
          <a:prstGeom prst="rect">
            <a:avLst/>
          </a:prstGeom>
          <a:solidFill>
            <a:srgbClr val="E7E6E6"/>
          </a:solidFill>
          <a:ln w="6350" cap="flat" cmpd="sng" algn="ctr">
            <a:noFill/>
            <a:prstDash val="solid"/>
            <a:miter lim="800000"/>
            <a:headEnd type="none" w="med" len="med"/>
            <a:tailEnd type="none" w="med" len="med"/>
          </a:ln>
          <a:effectLst/>
        </p:spPr>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3924" fontAlgn="base">
              <a:spcBef>
                <a:spcPct val="0"/>
              </a:spcBef>
              <a:spcAft>
                <a:spcPct val="0"/>
              </a:spcAft>
              <a:defRPr/>
            </a:pPr>
            <a:endParaRPr lang="en-US" kern="0" spc="-50" dirty="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54" name="Rectangle 53"/>
          <p:cNvSpPr/>
          <p:nvPr/>
        </p:nvSpPr>
        <p:spPr bwMode="auto">
          <a:xfrm>
            <a:off x="5015152" y="2248702"/>
            <a:ext cx="2223429" cy="4095498"/>
          </a:xfrm>
          <a:prstGeom prst="rect">
            <a:avLst/>
          </a:prstGeom>
          <a:solidFill>
            <a:srgbClr val="E7E6E6"/>
          </a:solidFill>
          <a:ln w="6350" cap="flat" cmpd="sng" algn="ctr">
            <a:noFill/>
            <a:prstDash val="solid"/>
            <a:miter lim="800000"/>
            <a:headEnd type="none" w="med" len="med"/>
            <a:tailEnd type="none" w="med" len="med"/>
          </a:ln>
          <a:effectLst/>
        </p:spPr>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3924" fontAlgn="base">
              <a:spcBef>
                <a:spcPct val="0"/>
              </a:spcBef>
              <a:spcAft>
                <a:spcPct val="0"/>
              </a:spcAft>
              <a:defRPr/>
            </a:pPr>
            <a:endParaRPr lang="en-US" kern="0" spc="-50" dirty="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55" name="Rectangle 54"/>
          <p:cNvSpPr/>
          <p:nvPr/>
        </p:nvSpPr>
        <p:spPr bwMode="auto">
          <a:xfrm>
            <a:off x="7318891" y="2248702"/>
            <a:ext cx="2223429" cy="4095498"/>
          </a:xfrm>
          <a:prstGeom prst="rect">
            <a:avLst/>
          </a:prstGeom>
          <a:solidFill>
            <a:srgbClr val="E7E6E6"/>
          </a:solidFill>
          <a:ln w="6350" cap="flat" cmpd="sng" algn="ctr">
            <a:noFill/>
            <a:prstDash val="solid"/>
            <a:miter lim="800000"/>
            <a:headEnd type="none" w="med" len="med"/>
            <a:tailEnd type="none" w="med" len="med"/>
          </a:ln>
          <a:effectLst/>
        </p:spPr>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3924" fontAlgn="base">
              <a:spcBef>
                <a:spcPct val="0"/>
              </a:spcBef>
              <a:spcAft>
                <a:spcPct val="0"/>
              </a:spcAft>
              <a:defRPr/>
            </a:pPr>
            <a:endParaRPr lang="en-US" kern="0" spc="-50" dirty="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56" name="Rectangle 55"/>
          <p:cNvSpPr/>
          <p:nvPr/>
        </p:nvSpPr>
        <p:spPr bwMode="auto">
          <a:xfrm>
            <a:off x="9622634" y="2248702"/>
            <a:ext cx="2223429" cy="4095498"/>
          </a:xfrm>
          <a:prstGeom prst="rect">
            <a:avLst/>
          </a:prstGeom>
          <a:solidFill>
            <a:srgbClr val="E7E6E6"/>
          </a:solidFill>
          <a:ln w="6350" cap="flat" cmpd="sng" algn="ctr">
            <a:noFill/>
            <a:prstDash val="solid"/>
            <a:miter lim="800000"/>
            <a:headEnd type="none" w="med" len="med"/>
            <a:tailEnd type="none" w="med" len="med"/>
          </a:ln>
          <a:effectLst/>
        </p:spPr>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3924" fontAlgn="base">
              <a:spcBef>
                <a:spcPct val="0"/>
              </a:spcBef>
              <a:spcAft>
                <a:spcPct val="0"/>
              </a:spcAft>
              <a:defRPr/>
            </a:pPr>
            <a:endParaRPr lang="en-US" kern="0" spc="-50" dirty="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57" name="Rectangle 56"/>
          <p:cNvSpPr/>
          <p:nvPr/>
        </p:nvSpPr>
        <p:spPr bwMode="auto">
          <a:xfrm>
            <a:off x="2705367" y="1175222"/>
            <a:ext cx="2222743" cy="1074899"/>
          </a:xfrm>
          <a:prstGeom prst="rect">
            <a:avLst/>
          </a:pr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89594" tIns="44796" rIns="89594" bIns="44796" numCol="1" spcCol="0" rtlCol="0" fromWordArt="0" anchor="t" anchorCtr="0" forceAA="0" compatLnSpc="1">
            <a:prstTxWarp prst="textNoShape">
              <a:avLst/>
            </a:prstTxWarp>
            <a:noAutofit/>
          </a:bodyPr>
          <a:lstStyle/>
          <a:p>
            <a:pPr defTabSz="1591278" fontAlgn="base">
              <a:defRPr/>
            </a:pPr>
            <a:r>
              <a:rPr lang="en-US" sz="2000" kern="0" dirty="0">
                <a:ln>
                  <a:solidFill>
                    <a:srgbClr val="FFFFFF">
                      <a:alpha val="0"/>
                    </a:srgbClr>
                  </a:solidFill>
                </a:ln>
                <a:solidFill>
                  <a:srgbClr val="FFFFFF"/>
                </a:solidFill>
                <a:latin typeface="Segoe UI Light"/>
              </a:rPr>
              <a:t>SQL Database</a:t>
            </a:r>
          </a:p>
        </p:txBody>
      </p:sp>
      <p:sp>
        <p:nvSpPr>
          <p:cNvPr id="58" name="Rectangle 57"/>
          <p:cNvSpPr/>
          <p:nvPr/>
        </p:nvSpPr>
        <p:spPr bwMode="auto">
          <a:xfrm>
            <a:off x="7312848" y="1173801"/>
            <a:ext cx="2229472" cy="1074899"/>
          </a:xfrm>
          <a:prstGeom prst="rect">
            <a:avLst/>
          </a:pr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89594" tIns="44796" rIns="89594" bIns="44796" numCol="1" spcCol="0" rtlCol="0" fromWordArt="0" anchor="t" anchorCtr="0" forceAA="0" compatLnSpc="1">
            <a:prstTxWarp prst="textNoShape">
              <a:avLst/>
            </a:prstTxWarp>
            <a:noAutofit/>
          </a:bodyPr>
          <a:lstStyle/>
          <a:p>
            <a:pPr defTabSz="1591278" fontAlgn="base">
              <a:defRPr/>
            </a:pPr>
            <a:r>
              <a:rPr lang="en-US" sz="2000" kern="0" dirty="0">
                <a:ln>
                  <a:solidFill>
                    <a:srgbClr val="FFFFFF">
                      <a:alpha val="0"/>
                    </a:srgbClr>
                  </a:solidFill>
                </a:ln>
                <a:solidFill>
                  <a:srgbClr val="FFFFFF"/>
                </a:solidFill>
                <a:latin typeface="Segoe UI Light"/>
              </a:rPr>
              <a:t>Tables</a:t>
            </a:r>
          </a:p>
        </p:txBody>
      </p:sp>
      <p:sp>
        <p:nvSpPr>
          <p:cNvPr id="59" name="Rectangle 58"/>
          <p:cNvSpPr/>
          <p:nvPr/>
        </p:nvSpPr>
        <p:spPr bwMode="auto">
          <a:xfrm>
            <a:off x="9623320" y="1175222"/>
            <a:ext cx="2222743" cy="1074899"/>
          </a:xfrm>
          <a:prstGeom prst="rect">
            <a:avLst/>
          </a:pr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89594" tIns="44796" rIns="89594" bIns="44796" numCol="1" spcCol="0" rtlCol="0" fromWordArt="0" anchor="t" anchorCtr="0" forceAA="0" compatLnSpc="1">
            <a:prstTxWarp prst="textNoShape">
              <a:avLst/>
            </a:prstTxWarp>
            <a:noAutofit/>
          </a:bodyPr>
          <a:lstStyle/>
          <a:p>
            <a:pPr defTabSz="1591278" fontAlgn="base">
              <a:defRPr/>
            </a:pPr>
            <a:r>
              <a:rPr lang="en-US" sz="2000" kern="0" dirty="0">
                <a:ln>
                  <a:solidFill>
                    <a:srgbClr val="FFFFFF">
                      <a:alpha val="0"/>
                    </a:srgbClr>
                  </a:solidFill>
                </a:ln>
                <a:solidFill>
                  <a:srgbClr val="FFFFFF"/>
                </a:solidFill>
                <a:latin typeface="Segoe UI Light"/>
              </a:rPr>
              <a:t>Blobs</a:t>
            </a:r>
          </a:p>
        </p:txBody>
      </p:sp>
      <p:sp>
        <p:nvSpPr>
          <p:cNvPr id="60" name="Rectangle 59"/>
          <p:cNvSpPr/>
          <p:nvPr/>
        </p:nvSpPr>
        <p:spPr bwMode="auto">
          <a:xfrm>
            <a:off x="394213" y="1175222"/>
            <a:ext cx="2223430" cy="1074899"/>
          </a:xfrm>
          <a:prstGeom prst="rect">
            <a:avLst/>
          </a:pr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89594" tIns="44796" rIns="89594" bIns="44796" numCol="1" spcCol="0" rtlCol="0" fromWordArt="0" anchor="t" anchorCtr="0" forceAA="0" compatLnSpc="1">
            <a:prstTxWarp prst="textNoShape">
              <a:avLst/>
            </a:prstTxWarp>
            <a:noAutofit/>
          </a:bodyPr>
          <a:lstStyle/>
          <a:p>
            <a:pPr defTabSz="1591278" fontAlgn="base">
              <a:defRPr/>
            </a:pPr>
            <a:r>
              <a:rPr lang="en-US" sz="2000" kern="0" dirty="0">
                <a:ln>
                  <a:solidFill>
                    <a:srgbClr val="FFFFFF">
                      <a:alpha val="0"/>
                    </a:srgbClr>
                  </a:solidFill>
                </a:ln>
                <a:solidFill>
                  <a:srgbClr val="FFFFFF"/>
                </a:solidFill>
                <a:latin typeface="Segoe UI Light"/>
              </a:rPr>
              <a:t>SQL Server </a:t>
            </a:r>
            <a:br>
              <a:rPr lang="en-US" sz="2000" kern="0" dirty="0">
                <a:ln>
                  <a:solidFill>
                    <a:srgbClr val="FFFFFF">
                      <a:alpha val="0"/>
                    </a:srgbClr>
                  </a:solidFill>
                </a:ln>
                <a:solidFill>
                  <a:srgbClr val="FFFFFF"/>
                </a:solidFill>
                <a:latin typeface="Segoe UI Light"/>
              </a:rPr>
            </a:br>
            <a:r>
              <a:rPr lang="en-US" sz="2000" kern="0" dirty="0">
                <a:ln>
                  <a:solidFill>
                    <a:srgbClr val="FFFFFF">
                      <a:alpha val="0"/>
                    </a:srgbClr>
                  </a:solidFill>
                </a:ln>
                <a:solidFill>
                  <a:srgbClr val="FFFFFF"/>
                </a:solidFill>
                <a:latin typeface="Segoe UI Light"/>
              </a:rPr>
              <a:t>in a VM</a:t>
            </a:r>
          </a:p>
        </p:txBody>
      </p:sp>
      <p:sp>
        <p:nvSpPr>
          <p:cNvPr id="61" name="Rectangle 60"/>
          <p:cNvSpPr/>
          <p:nvPr/>
        </p:nvSpPr>
        <p:spPr bwMode="auto">
          <a:xfrm>
            <a:off x="5015838" y="1174528"/>
            <a:ext cx="2222743" cy="1074899"/>
          </a:xfrm>
          <a:prstGeom prst="rect">
            <a:avLst/>
          </a:prstGeom>
          <a:solidFill>
            <a:srgbClr val="2687CE"/>
          </a:solidFill>
          <a:ln w="6350" cap="flat" cmpd="sng" algn="ctr">
            <a:solidFill>
              <a:srgbClr val="2687CE"/>
            </a:solidFill>
            <a:prstDash val="solid"/>
            <a:miter lim="800000"/>
            <a:headEnd type="none" w="med" len="med"/>
            <a:tailEnd type="none" w="med" len="med"/>
          </a:ln>
          <a:effec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1591755" fontAlgn="base">
              <a:defRPr/>
            </a:pPr>
            <a:r>
              <a:rPr lang="en-US" sz="1961" kern="0" dirty="0">
                <a:ln>
                  <a:solidFill>
                    <a:srgbClr val="FFFFFF">
                      <a:alpha val="0"/>
                    </a:srgbClr>
                  </a:solidFill>
                </a:ln>
                <a:solidFill>
                  <a:srgbClr val="FFFFFF"/>
                </a:solidFill>
                <a:latin typeface="Segoe UI Light"/>
              </a:rPr>
              <a:t>DocumentDB</a:t>
            </a:r>
          </a:p>
        </p:txBody>
      </p:sp>
      <p:graphicFrame>
        <p:nvGraphicFramePr>
          <p:cNvPr id="62" name="Table 61"/>
          <p:cNvGraphicFramePr>
            <a:graphicFrameLocks noGrp="1"/>
          </p:cNvGraphicFramePr>
          <p:nvPr>
            <p:extLst/>
          </p:nvPr>
        </p:nvGraphicFramePr>
        <p:xfrm>
          <a:off x="9025761" y="1785169"/>
          <a:ext cx="354880" cy="306190"/>
        </p:xfrm>
        <a:graphic>
          <a:graphicData uri="http://schemas.openxmlformats.org/drawingml/2006/table">
            <a:tbl>
              <a:tblPr firstRow="1" bandRow="1"/>
              <a:tblGrid>
                <a:gridCol w="70976">
                  <a:extLst>
                    <a:ext uri="{9D8B030D-6E8A-4147-A177-3AD203B41FA5}">
                      <a16:colId xmlns:a16="http://schemas.microsoft.com/office/drawing/2014/main" val="20000"/>
                    </a:ext>
                  </a:extLst>
                </a:gridCol>
                <a:gridCol w="70976">
                  <a:extLst>
                    <a:ext uri="{9D8B030D-6E8A-4147-A177-3AD203B41FA5}">
                      <a16:colId xmlns:a16="http://schemas.microsoft.com/office/drawing/2014/main" val="20001"/>
                    </a:ext>
                  </a:extLst>
                </a:gridCol>
                <a:gridCol w="70976">
                  <a:extLst>
                    <a:ext uri="{9D8B030D-6E8A-4147-A177-3AD203B41FA5}">
                      <a16:colId xmlns:a16="http://schemas.microsoft.com/office/drawing/2014/main" val="20002"/>
                    </a:ext>
                  </a:extLst>
                </a:gridCol>
                <a:gridCol w="70976">
                  <a:extLst>
                    <a:ext uri="{9D8B030D-6E8A-4147-A177-3AD203B41FA5}">
                      <a16:colId xmlns:a16="http://schemas.microsoft.com/office/drawing/2014/main" val="20003"/>
                    </a:ext>
                  </a:extLst>
                </a:gridCol>
                <a:gridCol w="70976">
                  <a:extLst>
                    <a:ext uri="{9D8B030D-6E8A-4147-A177-3AD203B41FA5}">
                      <a16:colId xmlns:a16="http://schemas.microsoft.com/office/drawing/2014/main" val="20004"/>
                    </a:ext>
                  </a:extLst>
                </a:gridCol>
              </a:tblGrid>
              <a:tr h="0">
                <a:tc>
                  <a:txBody>
                    <a:bodyPr/>
                    <a:lstStyle>
                      <a:lvl1pPr marL="0" algn="l" defTabSz="686047" rtl="0" eaLnBrk="1" latinLnBrk="0" hangingPunct="1">
                        <a:defRPr sz="1400" b="1" kern="1200">
                          <a:solidFill>
                            <a:schemeClr val="lt1"/>
                          </a:solidFill>
                          <a:latin typeface="Calibri" panose="020F0502020204030204"/>
                        </a:defRPr>
                      </a:lvl1pPr>
                      <a:lvl2pPr marL="343024" algn="l" defTabSz="686047" rtl="0" eaLnBrk="1" latinLnBrk="0" hangingPunct="1">
                        <a:defRPr sz="1400" b="1" kern="1200">
                          <a:solidFill>
                            <a:schemeClr val="lt1"/>
                          </a:solidFill>
                          <a:latin typeface="Calibri" panose="020F0502020204030204"/>
                        </a:defRPr>
                      </a:lvl2pPr>
                      <a:lvl3pPr marL="686047" algn="l" defTabSz="686047" rtl="0" eaLnBrk="1" latinLnBrk="0" hangingPunct="1">
                        <a:defRPr sz="1400" b="1" kern="1200">
                          <a:solidFill>
                            <a:schemeClr val="lt1"/>
                          </a:solidFill>
                          <a:latin typeface="Calibri" panose="020F0502020204030204"/>
                        </a:defRPr>
                      </a:lvl3pPr>
                      <a:lvl4pPr marL="1029070" algn="l" defTabSz="686047" rtl="0" eaLnBrk="1" latinLnBrk="0" hangingPunct="1">
                        <a:defRPr sz="1400" b="1" kern="1200">
                          <a:solidFill>
                            <a:schemeClr val="lt1"/>
                          </a:solidFill>
                          <a:latin typeface="Calibri" panose="020F0502020204030204"/>
                        </a:defRPr>
                      </a:lvl4pPr>
                      <a:lvl5pPr marL="1372094" algn="l" defTabSz="686047" rtl="0" eaLnBrk="1" latinLnBrk="0" hangingPunct="1">
                        <a:defRPr sz="1400" b="1" kern="1200">
                          <a:solidFill>
                            <a:schemeClr val="lt1"/>
                          </a:solidFill>
                          <a:latin typeface="Calibri" panose="020F0502020204030204"/>
                        </a:defRPr>
                      </a:lvl5pPr>
                      <a:lvl6pPr marL="1715118" algn="l" defTabSz="686047" rtl="0" eaLnBrk="1" latinLnBrk="0" hangingPunct="1">
                        <a:defRPr sz="1400" b="1" kern="1200">
                          <a:solidFill>
                            <a:schemeClr val="lt1"/>
                          </a:solidFill>
                          <a:latin typeface="Calibri" panose="020F0502020204030204"/>
                        </a:defRPr>
                      </a:lvl6pPr>
                      <a:lvl7pPr marL="2058140" algn="l" defTabSz="686047" rtl="0" eaLnBrk="1" latinLnBrk="0" hangingPunct="1">
                        <a:defRPr sz="1400" b="1" kern="1200">
                          <a:solidFill>
                            <a:schemeClr val="lt1"/>
                          </a:solidFill>
                          <a:latin typeface="Calibri" panose="020F0502020204030204"/>
                        </a:defRPr>
                      </a:lvl7pPr>
                      <a:lvl8pPr marL="2401164" algn="l" defTabSz="686047" rtl="0" eaLnBrk="1" latinLnBrk="0" hangingPunct="1">
                        <a:defRPr sz="1400" b="1" kern="1200">
                          <a:solidFill>
                            <a:schemeClr val="lt1"/>
                          </a:solidFill>
                          <a:latin typeface="Calibri" panose="020F0502020204030204"/>
                        </a:defRPr>
                      </a:lvl8pPr>
                      <a:lvl9pPr marL="2744188" algn="l" defTabSz="686047" rtl="0" eaLnBrk="1" latinLnBrk="0" hangingPunct="1">
                        <a:defRPr sz="1400" b="1" kern="1200">
                          <a:solidFill>
                            <a:schemeClr val="lt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686047" rtl="0" eaLnBrk="1" latinLnBrk="0" hangingPunct="1">
                        <a:defRPr sz="1400" b="1" kern="1200">
                          <a:solidFill>
                            <a:schemeClr val="lt1"/>
                          </a:solidFill>
                          <a:latin typeface="Calibri" panose="020F0502020204030204"/>
                        </a:defRPr>
                      </a:lvl1pPr>
                      <a:lvl2pPr marL="343024" algn="l" defTabSz="686047" rtl="0" eaLnBrk="1" latinLnBrk="0" hangingPunct="1">
                        <a:defRPr sz="1400" b="1" kern="1200">
                          <a:solidFill>
                            <a:schemeClr val="lt1"/>
                          </a:solidFill>
                          <a:latin typeface="Calibri" panose="020F0502020204030204"/>
                        </a:defRPr>
                      </a:lvl2pPr>
                      <a:lvl3pPr marL="686047" algn="l" defTabSz="686047" rtl="0" eaLnBrk="1" latinLnBrk="0" hangingPunct="1">
                        <a:defRPr sz="1400" b="1" kern="1200">
                          <a:solidFill>
                            <a:schemeClr val="lt1"/>
                          </a:solidFill>
                          <a:latin typeface="Calibri" panose="020F0502020204030204"/>
                        </a:defRPr>
                      </a:lvl3pPr>
                      <a:lvl4pPr marL="1029070" algn="l" defTabSz="686047" rtl="0" eaLnBrk="1" latinLnBrk="0" hangingPunct="1">
                        <a:defRPr sz="1400" b="1" kern="1200">
                          <a:solidFill>
                            <a:schemeClr val="lt1"/>
                          </a:solidFill>
                          <a:latin typeface="Calibri" panose="020F0502020204030204"/>
                        </a:defRPr>
                      </a:lvl4pPr>
                      <a:lvl5pPr marL="1372094" algn="l" defTabSz="686047" rtl="0" eaLnBrk="1" latinLnBrk="0" hangingPunct="1">
                        <a:defRPr sz="1400" b="1" kern="1200">
                          <a:solidFill>
                            <a:schemeClr val="lt1"/>
                          </a:solidFill>
                          <a:latin typeface="Calibri" panose="020F0502020204030204"/>
                        </a:defRPr>
                      </a:lvl5pPr>
                      <a:lvl6pPr marL="1715118" algn="l" defTabSz="686047" rtl="0" eaLnBrk="1" latinLnBrk="0" hangingPunct="1">
                        <a:defRPr sz="1400" b="1" kern="1200">
                          <a:solidFill>
                            <a:schemeClr val="lt1"/>
                          </a:solidFill>
                          <a:latin typeface="Calibri" panose="020F0502020204030204"/>
                        </a:defRPr>
                      </a:lvl6pPr>
                      <a:lvl7pPr marL="2058140" algn="l" defTabSz="686047" rtl="0" eaLnBrk="1" latinLnBrk="0" hangingPunct="1">
                        <a:defRPr sz="1400" b="1" kern="1200">
                          <a:solidFill>
                            <a:schemeClr val="lt1"/>
                          </a:solidFill>
                          <a:latin typeface="Calibri" panose="020F0502020204030204"/>
                        </a:defRPr>
                      </a:lvl7pPr>
                      <a:lvl8pPr marL="2401164" algn="l" defTabSz="686047" rtl="0" eaLnBrk="1" latinLnBrk="0" hangingPunct="1">
                        <a:defRPr sz="1400" b="1" kern="1200">
                          <a:solidFill>
                            <a:schemeClr val="lt1"/>
                          </a:solidFill>
                          <a:latin typeface="Calibri" panose="020F0502020204030204"/>
                        </a:defRPr>
                      </a:lvl8pPr>
                      <a:lvl9pPr marL="2744188" algn="l" defTabSz="686047" rtl="0" eaLnBrk="1" latinLnBrk="0" hangingPunct="1">
                        <a:defRPr sz="1400" b="1" kern="1200">
                          <a:solidFill>
                            <a:schemeClr val="lt1"/>
                          </a:solidFill>
                          <a:latin typeface="Calibri" panose="020F0502020204030204"/>
                        </a:defRPr>
                      </a:lvl9pPr>
                    </a:lstStyle>
                    <a:p>
                      <a:endParaRPr lang="en-US" sz="100" dirty="0"/>
                    </a:p>
                  </a:txBody>
                  <a:tcPr marL="17919" marR="17919" marT="17919" marB="17919">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686047" rtl="0" eaLnBrk="1" latinLnBrk="0" hangingPunct="1">
                        <a:defRPr sz="1400" b="1" kern="1200">
                          <a:solidFill>
                            <a:schemeClr val="lt1"/>
                          </a:solidFill>
                          <a:latin typeface="Calibri" panose="020F0502020204030204"/>
                        </a:defRPr>
                      </a:lvl1pPr>
                      <a:lvl2pPr marL="343024" algn="l" defTabSz="686047" rtl="0" eaLnBrk="1" latinLnBrk="0" hangingPunct="1">
                        <a:defRPr sz="1400" b="1" kern="1200">
                          <a:solidFill>
                            <a:schemeClr val="lt1"/>
                          </a:solidFill>
                          <a:latin typeface="Calibri" panose="020F0502020204030204"/>
                        </a:defRPr>
                      </a:lvl2pPr>
                      <a:lvl3pPr marL="686047" algn="l" defTabSz="686047" rtl="0" eaLnBrk="1" latinLnBrk="0" hangingPunct="1">
                        <a:defRPr sz="1400" b="1" kern="1200">
                          <a:solidFill>
                            <a:schemeClr val="lt1"/>
                          </a:solidFill>
                          <a:latin typeface="Calibri" panose="020F0502020204030204"/>
                        </a:defRPr>
                      </a:lvl3pPr>
                      <a:lvl4pPr marL="1029070" algn="l" defTabSz="686047" rtl="0" eaLnBrk="1" latinLnBrk="0" hangingPunct="1">
                        <a:defRPr sz="1400" b="1" kern="1200">
                          <a:solidFill>
                            <a:schemeClr val="lt1"/>
                          </a:solidFill>
                          <a:latin typeface="Calibri" panose="020F0502020204030204"/>
                        </a:defRPr>
                      </a:lvl4pPr>
                      <a:lvl5pPr marL="1372094" algn="l" defTabSz="686047" rtl="0" eaLnBrk="1" latinLnBrk="0" hangingPunct="1">
                        <a:defRPr sz="1400" b="1" kern="1200">
                          <a:solidFill>
                            <a:schemeClr val="lt1"/>
                          </a:solidFill>
                          <a:latin typeface="Calibri" panose="020F0502020204030204"/>
                        </a:defRPr>
                      </a:lvl5pPr>
                      <a:lvl6pPr marL="1715118" algn="l" defTabSz="686047" rtl="0" eaLnBrk="1" latinLnBrk="0" hangingPunct="1">
                        <a:defRPr sz="1400" b="1" kern="1200">
                          <a:solidFill>
                            <a:schemeClr val="lt1"/>
                          </a:solidFill>
                          <a:latin typeface="Calibri" panose="020F0502020204030204"/>
                        </a:defRPr>
                      </a:lvl6pPr>
                      <a:lvl7pPr marL="2058140" algn="l" defTabSz="686047" rtl="0" eaLnBrk="1" latinLnBrk="0" hangingPunct="1">
                        <a:defRPr sz="1400" b="1" kern="1200">
                          <a:solidFill>
                            <a:schemeClr val="lt1"/>
                          </a:solidFill>
                          <a:latin typeface="Calibri" panose="020F0502020204030204"/>
                        </a:defRPr>
                      </a:lvl7pPr>
                      <a:lvl8pPr marL="2401164" algn="l" defTabSz="686047" rtl="0" eaLnBrk="1" latinLnBrk="0" hangingPunct="1">
                        <a:defRPr sz="1400" b="1" kern="1200">
                          <a:solidFill>
                            <a:schemeClr val="lt1"/>
                          </a:solidFill>
                          <a:latin typeface="Calibri" panose="020F0502020204030204"/>
                        </a:defRPr>
                      </a:lvl8pPr>
                      <a:lvl9pPr marL="2744188" algn="l" defTabSz="686047" rtl="0" eaLnBrk="1" latinLnBrk="0" hangingPunct="1">
                        <a:defRPr sz="1400" b="1" kern="1200">
                          <a:solidFill>
                            <a:schemeClr val="lt1"/>
                          </a:solidFill>
                          <a:latin typeface="Calibri" panose="020F0502020204030204"/>
                        </a:defRPr>
                      </a:lvl9pPr>
                    </a:lstStyle>
                    <a:p>
                      <a:endParaRPr lang="en-US" sz="100" dirty="0"/>
                    </a:p>
                  </a:txBody>
                  <a:tcPr marL="17919" marR="17919" marT="17919" marB="17919">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686047" rtl="0" eaLnBrk="1" latinLnBrk="0" hangingPunct="1">
                        <a:defRPr sz="1400" b="1" kern="1200">
                          <a:solidFill>
                            <a:schemeClr val="lt1"/>
                          </a:solidFill>
                          <a:latin typeface="Calibri" panose="020F0502020204030204"/>
                        </a:defRPr>
                      </a:lvl1pPr>
                      <a:lvl2pPr marL="343024" algn="l" defTabSz="686047" rtl="0" eaLnBrk="1" latinLnBrk="0" hangingPunct="1">
                        <a:defRPr sz="1400" b="1" kern="1200">
                          <a:solidFill>
                            <a:schemeClr val="lt1"/>
                          </a:solidFill>
                          <a:latin typeface="Calibri" panose="020F0502020204030204"/>
                        </a:defRPr>
                      </a:lvl2pPr>
                      <a:lvl3pPr marL="686047" algn="l" defTabSz="686047" rtl="0" eaLnBrk="1" latinLnBrk="0" hangingPunct="1">
                        <a:defRPr sz="1400" b="1" kern="1200">
                          <a:solidFill>
                            <a:schemeClr val="lt1"/>
                          </a:solidFill>
                          <a:latin typeface="Calibri" panose="020F0502020204030204"/>
                        </a:defRPr>
                      </a:lvl3pPr>
                      <a:lvl4pPr marL="1029070" algn="l" defTabSz="686047" rtl="0" eaLnBrk="1" latinLnBrk="0" hangingPunct="1">
                        <a:defRPr sz="1400" b="1" kern="1200">
                          <a:solidFill>
                            <a:schemeClr val="lt1"/>
                          </a:solidFill>
                          <a:latin typeface="Calibri" panose="020F0502020204030204"/>
                        </a:defRPr>
                      </a:lvl4pPr>
                      <a:lvl5pPr marL="1372094" algn="l" defTabSz="686047" rtl="0" eaLnBrk="1" latinLnBrk="0" hangingPunct="1">
                        <a:defRPr sz="1400" b="1" kern="1200">
                          <a:solidFill>
                            <a:schemeClr val="lt1"/>
                          </a:solidFill>
                          <a:latin typeface="Calibri" panose="020F0502020204030204"/>
                        </a:defRPr>
                      </a:lvl5pPr>
                      <a:lvl6pPr marL="1715118" algn="l" defTabSz="686047" rtl="0" eaLnBrk="1" latinLnBrk="0" hangingPunct="1">
                        <a:defRPr sz="1400" b="1" kern="1200">
                          <a:solidFill>
                            <a:schemeClr val="lt1"/>
                          </a:solidFill>
                          <a:latin typeface="Calibri" panose="020F0502020204030204"/>
                        </a:defRPr>
                      </a:lvl6pPr>
                      <a:lvl7pPr marL="2058140" algn="l" defTabSz="686047" rtl="0" eaLnBrk="1" latinLnBrk="0" hangingPunct="1">
                        <a:defRPr sz="1400" b="1" kern="1200">
                          <a:solidFill>
                            <a:schemeClr val="lt1"/>
                          </a:solidFill>
                          <a:latin typeface="Calibri" panose="020F0502020204030204"/>
                        </a:defRPr>
                      </a:lvl7pPr>
                      <a:lvl8pPr marL="2401164" algn="l" defTabSz="686047" rtl="0" eaLnBrk="1" latinLnBrk="0" hangingPunct="1">
                        <a:defRPr sz="1400" b="1" kern="1200">
                          <a:solidFill>
                            <a:schemeClr val="lt1"/>
                          </a:solidFill>
                          <a:latin typeface="Calibri" panose="020F0502020204030204"/>
                        </a:defRPr>
                      </a:lvl8pPr>
                      <a:lvl9pPr marL="2744188" algn="l" defTabSz="686047" rtl="0" eaLnBrk="1" latinLnBrk="0" hangingPunct="1">
                        <a:defRPr sz="1400" b="1" kern="1200">
                          <a:solidFill>
                            <a:schemeClr val="lt1"/>
                          </a:solidFill>
                          <a:latin typeface="Calibri" panose="020F0502020204030204"/>
                        </a:defRPr>
                      </a:lvl9pPr>
                    </a:lstStyle>
                    <a:p>
                      <a:endParaRPr lang="en-US" sz="100" dirty="0"/>
                    </a:p>
                  </a:txBody>
                  <a:tcPr marL="17919" marR="17919" marT="17919" marB="17919">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686047" rtl="0" eaLnBrk="1" latinLnBrk="0" hangingPunct="1">
                        <a:defRPr sz="1400" b="1" kern="1200">
                          <a:solidFill>
                            <a:schemeClr val="lt1"/>
                          </a:solidFill>
                          <a:latin typeface="Calibri" panose="020F0502020204030204"/>
                        </a:defRPr>
                      </a:lvl1pPr>
                      <a:lvl2pPr marL="343024" algn="l" defTabSz="686047" rtl="0" eaLnBrk="1" latinLnBrk="0" hangingPunct="1">
                        <a:defRPr sz="1400" b="1" kern="1200">
                          <a:solidFill>
                            <a:schemeClr val="lt1"/>
                          </a:solidFill>
                          <a:latin typeface="Calibri" panose="020F0502020204030204"/>
                        </a:defRPr>
                      </a:lvl2pPr>
                      <a:lvl3pPr marL="686047" algn="l" defTabSz="686047" rtl="0" eaLnBrk="1" latinLnBrk="0" hangingPunct="1">
                        <a:defRPr sz="1400" b="1" kern="1200">
                          <a:solidFill>
                            <a:schemeClr val="lt1"/>
                          </a:solidFill>
                          <a:latin typeface="Calibri" panose="020F0502020204030204"/>
                        </a:defRPr>
                      </a:lvl3pPr>
                      <a:lvl4pPr marL="1029070" algn="l" defTabSz="686047" rtl="0" eaLnBrk="1" latinLnBrk="0" hangingPunct="1">
                        <a:defRPr sz="1400" b="1" kern="1200">
                          <a:solidFill>
                            <a:schemeClr val="lt1"/>
                          </a:solidFill>
                          <a:latin typeface="Calibri" panose="020F0502020204030204"/>
                        </a:defRPr>
                      </a:lvl4pPr>
                      <a:lvl5pPr marL="1372094" algn="l" defTabSz="686047" rtl="0" eaLnBrk="1" latinLnBrk="0" hangingPunct="1">
                        <a:defRPr sz="1400" b="1" kern="1200">
                          <a:solidFill>
                            <a:schemeClr val="lt1"/>
                          </a:solidFill>
                          <a:latin typeface="Calibri" panose="020F0502020204030204"/>
                        </a:defRPr>
                      </a:lvl5pPr>
                      <a:lvl6pPr marL="1715118" algn="l" defTabSz="686047" rtl="0" eaLnBrk="1" latinLnBrk="0" hangingPunct="1">
                        <a:defRPr sz="1400" b="1" kern="1200">
                          <a:solidFill>
                            <a:schemeClr val="lt1"/>
                          </a:solidFill>
                          <a:latin typeface="Calibri" panose="020F0502020204030204"/>
                        </a:defRPr>
                      </a:lvl6pPr>
                      <a:lvl7pPr marL="2058140" algn="l" defTabSz="686047" rtl="0" eaLnBrk="1" latinLnBrk="0" hangingPunct="1">
                        <a:defRPr sz="1400" b="1" kern="1200">
                          <a:solidFill>
                            <a:schemeClr val="lt1"/>
                          </a:solidFill>
                          <a:latin typeface="Calibri" panose="020F0502020204030204"/>
                        </a:defRPr>
                      </a:lvl7pPr>
                      <a:lvl8pPr marL="2401164" algn="l" defTabSz="686047" rtl="0" eaLnBrk="1" latinLnBrk="0" hangingPunct="1">
                        <a:defRPr sz="1400" b="1" kern="1200">
                          <a:solidFill>
                            <a:schemeClr val="lt1"/>
                          </a:solidFill>
                          <a:latin typeface="Calibri" panose="020F0502020204030204"/>
                        </a:defRPr>
                      </a:lvl8pPr>
                      <a:lvl9pPr marL="2744188" algn="l" defTabSz="686047" rtl="0" eaLnBrk="1" latinLnBrk="0" hangingPunct="1">
                        <a:defRPr sz="1400" b="1" kern="1200">
                          <a:solidFill>
                            <a:schemeClr val="lt1"/>
                          </a:solidFill>
                          <a:latin typeface="Calibri" panose="020F0502020204030204"/>
                        </a:defRPr>
                      </a:lvl9pPr>
                    </a:lstStyle>
                    <a:p>
                      <a:endParaRPr lang="en-US" sz="100" dirty="0"/>
                    </a:p>
                  </a:txBody>
                  <a:tcPr marL="17919" marR="17919" marT="17919" marB="17919">
                    <a:lnL w="6350" cap="flat" cmpd="sng" algn="ctr">
                      <a:no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0"/>
                  </a:ext>
                </a:extLst>
              </a:tr>
              <a:tr h="0">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0">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0">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0">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bl>
          </a:graphicData>
        </a:graphic>
      </p:graphicFrame>
      <p:pic>
        <p:nvPicPr>
          <p:cNvPr id="63" name="Picture 40"/>
          <p:cNvPicPr>
            <a:picLocks noChangeAspect="1" noChangeArrowheads="1"/>
          </p:cNvPicPr>
          <p:nvPr/>
        </p:nvPicPr>
        <p:blipFill rotWithShape="1">
          <a:blip r:embed="rId2" cstate="print">
            <a:extLst>
              <a:ext uri="{28A0092B-C50C-407E-A947-70E740481C1C}">
                <a14:useLocalDpi xmlns:a14="http://schemas.microsoft.com/office/drawing/2010/main"/>
              </a:ext>
            </a:extLst>
          </a:blip>
          <a:srcRect l="8875" t="13653" r="7587" b="13715"/>
          <a:stretch/>
        </p:blipFill>
        <p:spPr bwMode="auto">
          <a:xfrm>
            <a:off x="11282893" y="1762004"/>
            <a:ext cx="497778" cy="351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4" name="Picture 63"/>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tretch>
            <a:fillRect/>
          </a:stretch>
        </p:blipFill>
        <p:spPr>
          <a:xfrm>
            <a:off x="1902447" y="1775944"/>
            <a:ext cx="592739" cy="351740"/>
          </a:xfrm>
          <a:prstGeom prst="rect">
            <a:avLst/>
          </a:prstGeom>
        </p:spPr>
      </p:pic>
      <p:pic>
        <p:nvPicPr>
          <p:cNvPr id="65" name="Picture 64"/>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a:ext>
            </a:extLst>
          </a:blip>
          <a:stretch>
            <a:fillRect/>
          </a:stretch>
        </p:blipFill>
        <p:spPr>
          <a:xfrm>
            <a:off x="4246658" y="1780482"/>
            <a:ext cx="569341" cy="342664"/>
          </a:xfrm>
          <a:prstGeom prst="rect">
            <a:avLst/>
          </a:prstGeom>
        </p:spPr>
      </p:pic>
      <p:grpSp>
        <p:nvGrpSpPr>
          <p:cNvPr id="66" name="Group 43"/>
          <p:cNvGrpSpPr/>
          <p:nvPr/>
        </p:nvGrpSpPr>
        <p:grpSpPr>
          <a:xfrm>
            <a:off x="6602551" y="1790675"/>
            <a:ext cx="445817" cy="299033"/>
            <a:chOff x="4374833" y="1810640"/>
            <a:chExt cx="1828800" cy="1426464"/>
          </a:xfrm>
        </p:grpSpPr>
        <p:sp>
          <p:nvSpPr>
            <p:cNvPr id="67" name="Rectangle 66"/>
            <p:cNvSpPr/>
            <p:nvPr/>
          </p:nvSpPr>
          <p:spPr bwMode="auto">
            <a:xfrm>
              <a:off x="5021379" y="1810640"/>
              <a:ext cx="535709" cy="365823"/>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87" tIns="143350" rIns="179187" bIns="143350" numCol="1" spcCol="0" rtlCol="0" fromWordArt="0" anchor="t" anchorCtr="0" forceAA="0" compatLnSpc="1">
              <a:prstTxWarp prst="textNoShape">
                <a:avLst/>
              </a:prstTxWarp>
              <a:noAutofit/>
            </a:bodyPr>
            <a:lstStyle/>
            <a:p>
              <a:pPr algn="ctr" defTabSz="913478" fontAlgn="base">
                <a:spcBef>
                  <a:spcPct val="0"/>
                </a:spcBef>
                <a:spcAft>
                  <a:spcPct val="0"/>
                </a:spcAft>
                <a:defRPr/>
              </a:pPr>
              <a:endParaRPr lang="en-US" sz="2352" kern="0" dirty="0">
                <a:ln>
                  <a:solidFill>
                    <a:srgbClr val="FFFFFF">
                      <a:alpha val="0"/>
                    </a:srgbClr>
                  </a:solidFill>
                </a:ln>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68" name="Rectangle 67"/>
            <p:cNvSpPr/>
            <p:nvPr/>
          </p:nvSpPr>
          <p:spPr bwMode="auto">
            <a:xfrm>
              <a:off x="4374833" y="2961769"/>
              <a:ext cx="438912" cy="275335"/>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87" tIns="143350" rIns="179187" bIns="143350" numCol="1" spcCol="0" rtlCol="0" fromWordArt="0" anchor="t" anchorCtr="0" forceAA="0" compatLnSpc="1">
              <a:prstTxWarp prst="textNoShape">
                <a:avLst/>
              </a:prstTxWarp>
              <a:noAutofit/>
            </a:bodyPr>
            <a:lstStyle/>
            <a:p>
              <a:pPr algn="ctr" defTabSz="913478" fontAlgn="base">
                <a:spcBef>
                  <a:spcPct val="0"/>
                </a:spcBef>
                <a:spcAft>
                  <a:spcPct val="0"/>
                </a:spcAft>
                <a:defRPr/>
              </a:pPr>
              <a:endParaRPr lang="en-US" sz="2352" kern="0" dirty="0">
                <a:ln>
                  <a:solidFill>
                    <a:srgbClr val="FFFFFF">
                      <a:alpha val="0"/>
                    </a:srgbClr>
                  </a:solidFill>
                </a:ln>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69" name="Rectangle 68"/>
            <p:cNvSpPr/>
            <p:nvPr/>
          </p:nvSpPr>
          <p:spPr bwMode="auto">
            <a:xfrm>
              <a:off x="5764721" y="2961769"/>
              <a:ext cx="438912" cy="275335"/>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87" tIns="143350" rIns="179187" bIns="143350" numCol="1" spcCol="0" rtlCol="0" fromWordArt="0" anchor="t" anchorCtr="0" forceAA="0" compatLnSpc="1">
              <a:prstTxWarp prst="textNoShape">
                <a:avLst/>
              </a:prstTxWarp>
              <a:noAutofit/>
            </a:bodyPr>
            <a:lstStyle/>
            <a:p>
              <a:pPr algn="ctr" defTabSz="913478" fontAlgn="base">
                <a:spcBef>
                  <a:spcPct val="0"/>
                </a:spcBef>
                <a:spcAft>
                  <a:spcPct val="0"/>
                </a:spcAft>
                <a:defRPr/>
              </a:pPr>
              <a:endParaRPr lang="en-US" sz="2352" kern="0" dirty="0">
                <a:ln>
                  <a:solidFill>
                    <a:srgbClr val="FFFFFF">
                      <a:alpha val="0"/>
                    </a:srgbClr>
                  </a:solidFill>
                </a:ln>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70" name="Rectangle 69"/>
            <p:cNvSpPr/>
            <p:nvPr/>
          </p:nvSpPr>
          <p:spPr bwMode="auto">
            <a:xfrm>
              <a:off x="5301425" y="2961769"/>
              <a:ext cx="438912" cy="275335"/>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87" tIns="143350" rIns="179187" bIns="143350" numCol="1" spcCol="0" rtlCol="0" fromWordArt="0" anchor="t" anchorCtr="0" forceAA="0" compatLnSpc="1">
              <a:prstTxWarp prst="textNoShape">
                <a:avLst/>
              </a:prstTxWarp>
              <a:noAutofit/>
            </a:bodyPr>
            <a:lstStyle/>
            <a:p>
              <a:pPr algn="ctr" defTabSz="913478" fontAlgn="base">
                <a:spcBef>
                  <a:spcPct val="0"/>
                </a:spcBef>
                <a:spcAft>
                  <a:spcPct val="0"/>
                </a:spcAft>
                <a:defRPr/>
              </a:pPr>
              <a:endParaRPr lang="en-US" sz="2352" kern="0" dirty="0">
                <a:ln>
                  <a:solidFill>
                    <a:srgbClr val="FFFFFF">
                      <a:alpha val="0"/>
                    </a:srgbClr>
                  </a:solidFill>
                </a:ln>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71" name="Rectangle 70"/>
            <p:cNvSpPr/>
            <p:nvPr/>
          </p:nvSpPr>
          <p:spPr bwMode="auto">
            <a:xfrm>
              <a:off x="4838129" y="2961769"/>
              <a:ext cx="438912" cy="275335"/>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87" tIns="143350" rIns="179187" bIns="143350" numCol="1" spcCol="0" rtlCol="0" fromWordArt="0" anchor="t" anchorCtr="0" forceAA="0" compatLnSpc="1">
              <a:prstTxWarp prst="textNoShape">
                <a:avLst/>
              </a:prstTxWarp>
              <a:noAutofit/>
            </a:bodyPr>
            <a:lstStyle/>
            <a:p>
              <a:pPr algn="ctr" defTabSz="913478" fontAlgn="base">
                <a:spcBef>
                  <a:spcPct val="0"/>
                </a:spcBef>
                <a:spcAft>
                  <a:spcPct val="0"/>
                </a:spcAft>
                <a:defRPr/>
              </a:pPr>
              <a:endParaRPr lang="en-US" sz="2352" kern="0" dirty="0">
                <a:ln>
                  <a:solidFill>
                    <a:srgbClr val="FFFFFF">
                      <a:alpha val="0"/>
                    </a:srgbClr>
                  </a:solidFill>
                </a:ln>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72" name="Rectangle 71"/>
            <p:cNvSpPr/>
            <p:nvPr/>
          </p:nvSpPr>
          <p:spPr bwMode="auto">
            <a:xfrm>
              <a:off x="4594289" y="2411789"/>
              <a:ext cx="463296" cy="314654"/>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87" tIns="143350" rIns="179187" bIns="143350" numCol="1" spcCol="0" rtlCol="0" fromWordArt="0" anchor="t" anchorCtr="0" forceAA="0" compatLnSpc="1">
              <a:prstTxWarp prst="textNoShape">
                <a:avLst/>
              </a:prstTxWarp>
              <a:noAutofit/>
            </a:bodyPr>
            <a:lstStyle/>
            <a:p>
              <a:pPr algn="ctr" defTabSz="913478" fontAlgn="base">
                <a:spcBef>
                  <a:spcPct val="0"/>
                </a:spcBef>
                <a:spcAft>
                  <a:spcPct val="0"/>
                </a:spcAft>
                <a:defRPr/>
              </a:pPr>
              <a:endParaRPr lang="en-US" sz="2352" kern="0" dirty="0">
                <a:ln>
                  <a:solidFill>
                    <a:srgbClr val="FFFFFF">
                      <a:alpha val="0"/>
                    </a:srgbClr>
                  </a:solidFill>
                </a:ln>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73" name="Rectangle 72"/>
            <p:cNvSpPr/>
            <p:nvPr/>
          </p:nvSpPr>
          <p:spPr bwMode="auto">
            <a:xfrm>
              <a:off x="5520881" y="2411789"/>
              <a:ext cx="463296" cy="314654"/>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87" tIns="143350" rIns="179187" bIns="143350" numCol="1" spcCol="0" rtlCol="0" fromWordArt="0" anchor="t" anchorCtr="0" forceAA="0" compatLnSpc="1">
              <a:prstTxWarp prst="textNoShape">
                <a:avLst/>
              </a:prstTxWarp>
              <a:noAutofit/>
            </a:bodyPr>
            <a:lstStyle/>
            <a:p>
              <a:pPr algn="ctr" defTabSz="913478" fontAlgn="base">
                <a:spcBef>
                  <a:spcPct val="0"/>
                </a:spcBef>
                <a:spcAft>
                  <a:spcPct val="0"/>
                </a:spcAft>
                <a:defRPr/>
              </a:pPr>
              <a:endParaRPr lang="en-US" sz="2352" kern="0" dirty="0">
                <a:ln>
                  <a:solidFill>
                    <a:srgbClr val="FFFFFF">
                      <a:alpha val="0"/>
                    </a:srgbClr>
                  </a:solidFill>
                </a:ln>
                <a:gradFill>
                  <a:gsLst>
                    <a:gs pos="0">
                      <a:srgbClr val="FFFFFF"/>
                    </a:gs>
                    <a:gs pos="100000">
                      <a:srgbClr val="FFFFFF"/>
                    </a:gs>
                  </a:gsLst>
                  <a:lin ang="5400000" scaled="0"/>
                </a:gradFill>
                <a:latin typeface="Segoe UI Light"/>
                <a:ea typeface="Segoe UI" pitchFamily="34" charset="0"/>
                <a:cs typeface="Segoe UI" pitchFamily="34" charset="0"/>
              </a:endParaRPr>
            </a:p>
          </p:txBody>
        </p:sp>
        <p:cxnSp>
          <p:nvCxnSpPr>
            <p:cNvPr id="74" name="Elbow Connector 73"/>
            <p:cNvCxnSpPr>
              <a:stCxn id="67" idx="2"/>
              <a:endCxn id="73" idx="0"/>
            </p:cNvCxnSpPr>
            <p:nvPr/>
          </p:nvCxnSpPr>
          <p:spPr>
            <a:xfrm rot="16200000" flipH="1">
              <a:off x="5403218" y="2062478"/>
              <a:ext cx="235326" cy="463295"/>
            </a:xfrm>
            <a:prstGeom prst="bentConnector3">
              <a:avLst/>
            </a:prstGeom>
            <a:noFill/>
            <a:ln w="9525" cap="flat" cmpd="sng" algn="ctr">
              <a:solidFill>
                <a:sysClr val="window" lastClr="FFFFFF"/>
              </a:solidFill>
              <a:prstDash val="solid"/>
              <a:miter lim="800000"/>
              <a:headEnd type="none"/>
              <a:tailEnd type="none"/>
            </a:ln>
            <a:effectLst/>
          </p:spPr>
        </p:cxnSp>
        <p:cxnSp>
          <p:nvCxnSpPr>
            <p:cNvPr id="75" name="Straight Connector 31"/>
            <p:cNvCxnSpPr>
              <a:stCxn id="67" idx="2"/>
              <a:endCxn id="72" idx="0"/>
            </p:cNvCxnSpPr>
            <p:nvPr/>
          </p:nvCxnSpPr>
          <p:spPr>
            <a:xfrm rot="5400000">
              <a:off x="4939923" y="2062478"/>
              <a:ext cx="235326" cy="463297"/>
            </a:xfrm>
            <a:prstGeom prst="bentConnector3">
              <a:avLst>
                <a:gd name="adj1" fmla="val 50000"/>
              </a:avLst>
            </a:prstGeom>
            <a:noFill/>
            <a:ln w="9525" cap="flat" cmpd="sng" algn="ctr">
              <a:solidFill>
                <a:sysClr val="window" lastClr="FFFFFF"/>
              </a:solidFill>
              <a:prstDash val="solid"/>
              <a:miter lim="800000"/>
              <a:headEnd type="none"/>
              <a:tailEnd type="none"/>
            </a:ln>
            <a:effectLst/>
          </p:spPr>
        </p:cxnSp>
        <p:cxnSp>
          <p:nvCxnSpPr>
            <p:cNvPr id="76" name="Elbow Connector 75"/>
            <p:cNvCxnSpPr>
              <a:stCxn id="73" idx="2"/>
              <a:endCxn id="69" idx="0"/>
            </p:cNvCxnSpPr>
            <p:nvPr/>
          </p:nvCxnSpPr>
          <p:spPr>
            <a:xfrm rot="16200000" flipH="1">
              <a:off x="5750690" y="2728282"/>
              <a:ext cx="235326" cy="231648"/>
            </a:xfrm>
            <a:prstGeom prst="bentConnector3">
              <a:avLst/>
            </a:prstGeom>
            <a:noFill/>
            <a:ln w="9525" cap="flat" cmpd="sng" algn="ctr">
              <a:solidFill>
                <a:sysClr val="window" lastClr="FFFFFF"/>
              </a:solidFill>
              <a:prstDash val="solid"/>
              <a:miter lim="800000"/>
              <a:headEnd type="none"/>
              <a:tailEnd type="none"/>
            </a:ln>
            <a:effectLst/>
          </p:spPr>
        </p:cxnSp>
        <p:cxnSp>
          <p:nvCxnSpPr>
            <p:cNvPr id="77" name="Elbow Connector 76"/>
            <p:cNvCxnSpPr>
              <a:stCxn id="73" idx="2"/>
              <a:endCxn id="70" idx="0"/>
            </p:cNvCxnSpPr>
            <p:nvPr/>
          </p:nvCxnSpPr>
          <p:spPr>
            <a:xfrm rot="5400000">
              <a:off x="5519042" y="2728282"/>
              <a:ext cx="235326" cy="231648"/>
            </a:xfrm>
            <a:prstGeom prst="bentConnector3">
              <a:avLst/>
            </a:prstGeom>
            <a:noFill/>
            <a:ln w="9525" cap="flat" cmpd="sng" algn="ctr">
              <a:solidFill>
                <a:sysClr val="window" lastClr="FFFFFF"/>
              </a:solidFill>
              <a:prstDash val="solid"/>
              <a:miter lim="800000"/>
              <a:headEnd type="none"/>
              <a:tailEnd type="none"/>
            </a:ln>
            <a:effectLst/>
          </p:spPr>
        </p:cxnSp>
        <p:cxnSp>
          <p:nvCxnSpPr>
            <p:cNvPr id="78" name="Elbow Connector 77"/>
            <p:cNvCxnSpPr>
              <a:stCxn id="72" idx="2"/>
              <a:endCxn id="71" idx="0"/>
            </p:cNvCxnSpPr>
            <p:nvPr/>
          </p:nvCxnSpPr>
          <p:spPr>
            <a:xfrm rot="16200000" flipH="1">
              <a:off x="4824098" y="2728282"/>
              <a:ext cx="235326" cy="231648"/>
            </a:xfrm>
            <a:prstGeom prst="bentConnector3">
              <a:avLst/>
            </a:prstGeom>
            <a:noFill/>
            <a:ln w="9525" cap="flat" cmpd="sng" algn="ctr">
              <a:solidFill>
                <a:sysClr val="window" lastClr="FFFFFF"/>
              </a:solidFill>
              <a:prstDash val="solid"/>
              <a:miter lim="800000"/>
              <a:headEnd type="none"/>
              <a:tailEnd type="none"/>
            </a:ln>
            <a:effectLst/>
          </p:spPr>
        </p:cxnSp>
        <p:cxnSp>
          <p:nvCxnSpPr>
            <p:cNvPr id="79" name="Elbow Connector 78"/>
            <p:cNvCxnSpPr>
              <a:stCxn id="72" idx="2"/>
              <a:endCxn id="68" idx="0"/>
            </p:cNvCxnSpPr>
            <p:nvPr/>
          </p:nvCxnSpPr>
          <p:spPr>
            <a:xfrm rot="5400000">
              <a:off x="4592450" y="2728282"/>
              <a:ext cx="235326" cy="231648"/>
            </a:xfrm>
            <a:prstGeom prst="bentConnector3">
              <a:avLst/>
            </a:prstGeom>
            <a:noFill/>
            <a:ln w="9525" cap="flat" cmpd="sng" algn="ctr">
              <a:solidFill>
                <a:sysClr val="window" lastClr="FFFFFF"/>
              </a:solidFill>
              <a:prstDash val="solid"/>
              <a:miter lim="800000"/>
              <a:headEnd type="none"/>
              <a:tailEnd type="none"/>
            </a:ln>
            <a:effectLst/>
          </p:spPr>
        </p:cxnSp>
      </p:grpSp>
      <p:sp>
        <p:nvSpPr>
          <p:cNvPr id="80" name="Rectangle 79"/>
          <p:cNvSpPr/>
          <p:nvPr/>
        </p:nvSpPr>
        <p:spPr>
          <a:xfrm>
            <a:off x="5066310" y="2416978"/>
            <a:ext cx="6162344" cy="798567"/>
          </a:xfrm>
          <a:prstGeom prst="rect">
            <a:avLst/>
          </a:prstGeom>
        </p:spPr>
        <p:txBody>
          <a:bodyPr wrap="square">
            <a:spAutoFit/>
          </a:bodyPr>
          <a:lstStyle/>
          <a:p>
            <a:pPr defTabSz="913600" fontAlgn="base">
              <a:lnSpc>
                <a:spcPct val="125000"/>
              </a:lnSpc>
              <a:spcBef>
                <a:spcPct val="0"/>
              </a:spcBef>
              <a:spcAft>
                <a:spcPct val="0"/>
              </a:spcAft>
            </a:pPr>
            <a:r>
              <a:rPr lang="en-US" dirty="0">
                <a:solidFill>
                  <a:srgbClr val="5B9BD5"/>
                </a:solidFill>
                <a:latin typeface="Segoe UI Light"/>
              </a:rPr>
              <a:t>fully managed, scalable, queryable, schemafree JSON document database service for modern applications</a:t>
            </a:r>
          </a:p>
        </p:txBody>
      </p:sp>
      <p:sp>
        <p:nvSpPr>
          <p:cNvPr id="81" name="Isosceles Triangle 80"/>
          <p:cNvSpPr/>
          <p:nvPr/>
        </p:nvSpPr>
        <p:spPr bwMode="auto">
          <a:xfrm>
            <a:off x="5144810" y="2311265"/>
            <a:ext cx="238952" cy="114341"/>
          </a:xfrm>
          <a:prstGeom prst="triangle">
            <a:avLst/>
          </a:prstGeom>
          <a:solidFill>
            <a:srgbClr val="5B9BD5"/>
          </a:solidFill>
          <a:ln w="6350" cap="flat" cmpd="sng" algn="ctr">
            <a:noFill/>
            <a:prstDash val="solid"/>
            <a:miter lim="800000"/>
            <a:headEnd type="none" w="med" len="med"/>
            <a:tailEnd type="none" w="med" len="med"/>
          </a:ln>
          <a:effec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1591755" fontAlgn="base">
              <a:defRPr/>
            </a:pPr>
            <a:endParaRPr lang="en-US" sz="1961" kern="0" dirty="0" err="1">
              <a:ln>
                <a:solidFill>
                  <a:srgbClr val="FFFFFF">
                    <a:alpha val="0"/>
                  </a:srgbClr>
                </a:solidFill>
              </a:ln>
              <a:solidFill>
                <a:srgbClr val="FFFFFF"/>
              </a:solidFill>
              <a:latin typeface="Segoe UI Light"/>
            </a:endParaRPr>
          </a:p>
        </p:txBody>
      </p:sp>
      <p:sp>
        <p:nvSpPr>
          <p:cNvPr id="82" name="Rectangle 81"/>
          <p:cNvSpPr/>
          <p:nvPr/>
        </p:nvSpPr>
        <p:spPr bwMode="auto">
          <a:xfrm>
            <a:off x="394841" y="3683826"/>
            <a:ext cx="6843740" cy="326692"/>
          </a:xfrm>
          <a:prstGeom prst="rect">
            <a:avLst/>
          </a:prstGeom>
          <a:solidFill>
            <a:srgbClr val="2687CE"/>
          </a:solidFill>
          <a:ln w="6350" cap="flat" cmpd="sng" algn="ctr">
            <a:solidFill>
              <a:srgbClr val="2687CE"/>
            </a:solidFill>
            <a:prstDash val="solid"/>
            <a:miter lim="800000"/>
            <a:headEnd type="none" w="med" len="med"/>
            <a:tailEnd type="none" w="med" len="med"/>
          </a:ln>
          <a:effec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1591755" fontAlgn="base">
              <a:defRPr/>
            </a:pPr>
            <a:endParaRPr lang="en-US" sz="1961" kern="0" dirty="0" err="1">
              <a:ln>
                <a:solidFill>
                  <a:srgbClr val="FFFFFF">
                    <a:alpha val="0"/>
                  </a:srgbClr>
                </a:solidFill>
              </a:ln>
              <a:solidFill>
                <a:srgbClr val="FFFFFF"/>
              </a:solidFill>
              <a:latin typeface="Segoe UI Light"/>
            </a:endParaRPr>
          </a:p>
        </p:txBody>
      </p:sp>
      <p:sp>
        <p:nvSpPr>
          <p:cNvPr id="83" name="Rectangle 82"/>
          <p:cNvSpPr/>
          <p:nvPr/>
        </p:nvSpPr>
        <p:spPr bwMode="auto">
          <a:xfrm>
            <a:off x="394841" y="3217091"/>
            <a:ext cx="6843740" cy="326692"/>
          </a:xfrm>
          <a:prstGeom prst="rect">
            <a:avLst/>
          </a:prstGeom>
          <a:solidFill>
            <a:srgbClr val="2687CE"/>
          </a:solidFill>
          <a:ln w="6350" cap="flat" cmpd="sng" algn="ctr">
            <a:solidFill>
              <a:srgbClr val="2687CE"/>
            </a:solidFill>
            <a:prstDash val="solid"/>
            <a:miter lim="800000"/>
            <a:headEnd type="none" w="med" len="med"/>
            <a:tailEnd type="none" w="med" len="med"/>
          </a:ln>
          <a:effec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1591755" fontAlgn="base">
              <a:defRPr/>
            </a:pPr>
            <a:endParaRPr lang="en-US" sz="1961" kern="0" dirty="0" err="1">
              <a:ln>
                <a:solidFill>
                  <a:srgbClr val="FFFFFF">
                    <a:alpha val="0"/>
                  </a:srgbClr>
                </a:solidFill>
              </a:ln>
              <a:solidFill>
                <a:srgbClr val="FFFFFF"/>
              </a:solidFill>
              <a:latin typeface="Segoe UI Light"/>
            </a:endParaRPr>
          </a:p>
        </p:txBody>
      </p:sp>
      <p:sp>
        <p:nvSpPr>
          <p:cNvPr id="84" name="Rectangle 83"/>
          <p:cNvSpPr/>
          <p:nvPr/>
        </p:nvSpPr>
        <p:spPr bwMode="auto">
          <a:xfrm>
            <a:off x="394839" y="2750355"/>
            <a:ext cx="4560803" cy="326692"/>
          </a:xfrm>
          <a:prstGeom prst="rect">
            <a:avLst/>
          </a:pr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algn="ctr" defTabSz="913652" fontAlgn="base">
              <a:lnSpc>
                <a:spcPct val="90000"/>
              </a:lnSpc>
              <a:spcBef>
                <a:spcPct val="0"/>
              </a:spcBef>
              <a:spcAft>
                <a:spcPct val="0"/>
              </a:spcAft>
              <a:defRPr/>
            </a:pPr>
            <a:endParaRPr lang="en-US" sz="2352" kern="0" dirty="0" err="1">
              <a:solidFill>
                <a:srgbClr val="FFFFFF">
                  <a:lumMod val="85000"/>
                </a:srgbClr>
              </a:solidFill>
              <a:latin typeface="Segoe UI Light"/>
              <a:ea typeface="Segoe UI" pitchFamily="34" charset="0"/>
              <a:cs typeface="Segoe UI" pitchFamily="34" charset="0"/>
            </a:endParaRPr>
          </a:p>
        </p:txBody>
      </p:sp>
      <p:sp>
        <p:nvSpPr>
          <p:cNvPr id="85" name="TextBox 84"/>
          <p:cNvSpPr txBox="1"/>
          <p:nvPr/>
        </p:nvSpPr>
        <p:spPr>
          <a:xfrm>
            <a:off x="288283" y="2637637"/>
            <a:ext cx="2437584" cy="543742"/>
          </a:xfrm>
          <a:prstGeom prst="rect">
            <a:avLst/>
          </a:prstGeom>
          <a:noFill/>
        </p:spPr>
        <p:txBody>
          <a:bodyPr wrap="none" lIns="179212" tIns="143371" rIns="179212" bIns="143371" rtlCol="0">
            <a:spAutoFit/>
          </a:bodyPr>
          <a:lstStyle/>
          <a:p>
            <a:pPr defTabSz="913917">
              <a:lnSpc>
                <a:spcPct val="90000"/>
              </a:lnSpc>
            </a:pPr>
            <a:r>
              <a:rPr lang="en-US" dirty="0">
                <a:gradFill>
                  <a:gsLst>
                    <a:gs pos="0">
                      <a:prstClr val="white"/>
                    </a:gs>
                    <a:gs pos="100000">
                      <a:prstClr val="white"/>
                    </a:gs>
                  </a:gsLst>
                  <a:lin ang="5400000" scaled="1"/>
                </a:gradFill>
                <a:latin typeface="Segoe UI Light"/>
              </a:rPr>
              <a:t>fully featured RDBMS</a:t>
            </a:r>
          </a:p>
        </p:txBody>
      </p:sp>
      <p:sp>
        <p:nvSpPr>
          <p:cNvPr id="86" name="TextBox 85"/>
          <p:cNvSpPr txBox="1"/>
          <p:nvPr/>
        </p:nvSpPr>
        <p:spPr>
          <a:xfrm>
            <a:off x="288281" y="3111801"/>
            <a:ext cx="2718070" cy="543742"/>
          </a:xfrm>
          <a:prstGeom prst="rect">
            <a:avLst/>
          </a:prstGeom>
          <a:noFill/>
        </p:spPr>
        <p:txBody>
          <a:bodyPr wrap="none" lIns="179212" tIns="143371" rIns="179212" bIns="143371" rtlCol="0">
            <a:spAutoFit/>
          </a:bodyPr>
          <a:lstStyle/>
          <a:p>
            <a:pPr defTabSz="913917">
              <a:lnSpc>
                <a:spcPct val="90000"/>
              </a:lnSpc>
            </a:pPr>
            <a:r>
              <a:rPr lang="en-US" dirty="0">
                <a:solidFill>
                  <a:prstClr val="white"/>
                </a:solidFill>
                <a:latin typeface="Segoe UI Light"/>
              </a:rPr>
              <a:t>transactional processing</a:t>
            </a:r>
          </a:p>
        </p:txBody>
      </p:sp>
      <p:sp>
        <p:nvSpPr>
          <p:cNvPr id="87" name="TextBox 86"/>
          <p:cNvSpPr txBox="1"/>
          <p:nvPr/>
        </p:nvSpPr>
        <p:spPr>
          <a:xfrm>
            <a:off x="288281" y="3599292"/>
            <a:ext cx="1403556" cy="538841"/>
          </a:xfrm>
          <a:prstGeom prst="rect">
            <a:avLst/>
          </a:prstGeom>
          <a:noFill/>
        </p:spPr>
        <p:txBody>
          <a:bodyPr wrap="none" lIns="179212" tIns="143371" rIns="179212" bIns="143371" rtlCol="0">
            <a:spAutoFit/>
          </a:bodyPr>
          <a:lstStyle/>
          <a:p>
            <a:pPr defTabSz="913917">
              <a:lnSpc>
                <a:spcPct val="90000"/>
              </a:lnSpc>
            </a:pPr>
            <a:r>
              <a:rPr lang="en-US" dirty="0">
                <a:solidFill>
                  <a:prstClr val="white"/>
                </a:solidFill>
                <a:latin typeface="Segoe UI Light"/>
              </a:rPr>
              <a:t>rich query </a:t>
            </a:r>
          </a:p>
        </p:txBody>
      </p:sp>
      <p:sp>
        <p:nvSpPr>
          <p:cNvPr id="88" name="Rectangle 87"/>
          <p:cNvSpPr/>
          <p:nvPr/>
        </p:nvSpPr>
        <p:spPr bwMode="auto">
          <a:xfrm>
            <a:off x="2705367" y="4617298"/>
            <a:ext cx="9140694" cy="326692"/>
          </a:xfrm>
          <a:prstGeom prst="rect">
            <a:avLst/>
          </a:prstGeom>
          <a:solidFill>
            <a:srgbClr val="2687CE"/>
          </a:solidFill>
          <a:ln w="6350" cap="flat" cmpd="sng" algn="ctr">
            <a:solidFill>
              <a:srgbClr val="2687CE"/>
            </a:solidFill>
            <a:prstDash val="solid"/>
            <a:miter lim="800000"/>
            <a:headEnd type="none" w="med" len="med"/>
            <a:tailEnd type="none" w="med" len="med"/>
          </a:ln>
          <a:effec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1591755" fontAlgn="base">
              <a:defRPr/>
            </a:pPr>
            <a:endParaRPr lang="en-US" sz="1961" kern="0" dirty="0" err="1">
              <a:ln>
                <a:solidFill>
                  <a:srgbClr val="FFFFFF">
                    <a:alpha val="0"/>
                  </a:srgbClr>
                </a:solidFill>
              </a:ln>
              <a:solidFill>
                <a:srgbClr val="FFFFFF"/>
              </a:solidFill>
              <a:latin typeface="Segoe UI Light"/>
            </a:endParaRPr>
          </a:p>
        </p:txBody>
      </p:sp>
      <p:sp>
        <p:nvSpPr>
          <p:cNvPr id="89" name="Rectangle 88"/>
          <p:cNvSpPr/>
          <p:nvPr/>
        </p:nvSpPr>
        <p:spPr bwMode="auto">
          <a:xfrm>
            <a:off x="2705368" y="4150562"/>
            <a:ext cx="9140693" cy="326692"/>
          </a:xfrm>
          <a:prstGeom prst="rect">
            <a:avLst/>
          </a:prstGeom>
          <a:solidFill>
            <a:srgbClr val="2687CE"/>
          </a:solidFill>
          <a:ln w="6350" cap="flat" cmpd="sng" algn="ctr">
            <a:solidFill>
              <a:srgbClr val="2687CE"/>
            </a:solidFill>
            <a:prstDash val="solid"/>
            <a:miter lim="800000"/>
            <a:headEnd type="none" w="med" len="med"/>
            <a:tailEnd type="none" w="med" len="med"/>
          </a:ln>
          <a:effec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1591755" fontAlgn="base">
              <a:defRPr/>
            </a:pPr>
            <a:endParaRPr lang="en-US" sz="1961" kern="0" dirty="0" err="1">
              <a:ln>
                <a:solidFill>
                  <a:srgbClr val="FFFFFF">
                    <a:alpha val="0"/>
                  </a:srgbClr>
                </a:solidFill>
              </a:ln>
              <a:solidFill>
                <a:srgbClr val="FFFFFF"/>
              </a:solidFill>
              <a:latin typeface="Segoe UI Light"/>
            </a:endParaRPr>
          </a:p>
        </p:txBody>
      </p:sp>
      <p:sp>
        <p:nvSpPr>
          <p:cNvPr id="90" name="TextBox 89"/>
          <p:cNvSpPr txBox="1"/>
          <p:nvPr/>
        </p:nvSpPr>
        <p:spPr>
          <a:xfrm>
            <a:off x="6560347" y="4063038"/>
            <a:ext cx="5285713" cy="543742"/>
          </a:xfrm>
          <a:prstGeom prst="rect">
            <a:avLst/>
          </a:prstGeom>
          <a:noFill/>
        </p:spPr>
        <p:txBody>
          <a:bodyPr wrap="square" lIns="179212" tIns="143371" rIns="179212" bIns="143371" rtlCol="0">
            <a:spAutoFit/>
          </a:bodyPr>
          <a:lstStyle/>
          <a:p>
            <a:pPr algn="r" defTabSz="913917">
              <a:lnSpc>
                <a:spcPct val="90000"/>
              </a:lnSpc>
            </a:pPr>
            <a:r>
              <a:rPr lang="en-US" dirty="0">
                <a:solidFill>
                  <a:prstClr val="white"/>
                </a:solidFill>
                <a:latin typeface="Segoe UI Light"/>
              </a:rPr>
              <a:t>managed as a service</a:t>
            </a:r>
          </a:p>
        </p:txBody>
      </p:sp>
      <p:sp>
        <p:nvSpPr>
          <p:cNvPr id="91" name="TextBox 90"/>
          <p:cNvSpPr txBox="1"/>
          <p:nvPr/>
        </p:nvSpPr>
        <p:spPr>
          <a:xfrm>
            <a:off x="8532826" y="4503648"/>
            <a:ext cx="3313234" cy="543742"/>
          </a:xfrm>
          <a:prstGeom prst="rect">
            <a:avLst/>
          </a:prstGeom>
          <a:noFill/>
        </p:spPr>
        <p:txBody>
          <a:bodyPr wrap="square" lIns="179212" tIns="143371" rIns="179212" bIns="143371" rtlCol="0">
            <a:spAutoFit/>
          </a:bodyPr>
          <a:lstStyle/>
          <a:p>
            <a:pPr algn="r" defTabSz="913917">
              <a:lnSpc>
                <a:spcPct val="90000"/>
              </a:lnSpc>
            </a:pPr>
            <a:r>
              <a:rPr lang="en-US" dirty="0">
                <a:solidFill>
                  <a:prstClr val="white"/>
                </a:solidFill>
                <a:latin typeface="Segoe UI Light"/>
              </a:rPr>
              <a:t>elastic scale</a:t>
            </a:r>
          </a:p>
        </p:txBody>
      </p:sp>
      <p:sp>
        <p:nvSpPr>
          <p:cNvPr id="92" name="Rectangle 91"/>
          <p:cNvSpPr/>
          <p:nvPr/>
        </p:nvSpPr>
        <p:spPr bwMode="auto">
          <a:xfrm>
            <a:off x="5015152" y="5550770"/>
            <a:ext cx="6830912" cy="326692"/>
          </a:xfrm>
          <a:prstGeom prst="rect">
            <a:avLst/>
          </a:prstGeom>
          <a:solidFill>
            <a:srgbClr val="2687CE"/>
          </a:solidFill>
          <a:ln w="6350" cap="flat" cmpd="sng" algn="ctr">
            <a:solidFill>
              <a:srgbClr val="2687CE"/>
            </a:solidFill>
            <a:prstDash val="solid"/>
            <a:miter lim="800000"/>
            <a:headEnd type="none" w="med" len="med"/>
            <a:tailEnd type="none" w="med" len="med"/>
          </a:ln>
          <a:effec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1591755" fontAlgn="base">
              <a:defRPr/>
            </a:pPr>
            <a:endParaRPr lang="en-US" sz="1961" kern="0" dirty="0" err="1">
              <a:ln>
                <a:solidFill>
                  <a:srgbClr val="FFFFFF">
                    <a:alpha val="0"/>
                  </a:srgbClr>
                </a:solidFill>
              </a:ln>
              <a:solidFill>
                <a:srgbClr val="FFFFFF"/>
              </a:solidFill>
              <a:latin typeface="Segoe UI Light"/>
            </a:endParaRPr>
          </a:p>
        </p:txBody>
      </p:sp>
      <p:sp>
        <p:nvSpPr>
          <p:cNvPr id="93" name="Rectangle 92"/>
          <p:cNvSpPr/>
          <p:nvPr/>
        </p:nvSpPr>
        <p:spPr bwMode="auto">
          <a:xfrm>
            <a:off x="5015152" y="5084374"/>
            <a:ext cx="6830912" cy="326692"/>
          </a:xfrm>
          <a:prstGeom prst="rect">
            <a:avLst/>
          </a:prstGeom>
          <a:solidFill>
            <a:srgbClr val="2687CE"/>
          </a:solidFill>
          <a:ln w="6350" cap="flat" cmpd="sng" algn="ctr">
            <a:solidFill>
              <a:srgbClr val="2687CE"/>
            </a:solidFill>
            <a:prstDash val="solid"/>
            <a:miter lim="800000"/>
            <a:headEnd type="none" w="med" len="med"/>
            <a:tailEnd type="none" w="med" len="med"/>
          </a:ln>
          <a:effec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1591755" fontAlgn="base">
              <a:defRPr/>
            </a:pPr>
            <a:endParaRPr lang="en-US" sz="1961" kern="0" dirty="0" err="1">
              <a:ln>
                <a:solidFill>
                  <a:srgbClr val="FFFFFF">
                    <a:alpha val="0"/>
                  </a:srgbClr>
                </a:solidFill>
              </a:ln>
              <a:solidFill>
                <a:srgbClr val="FFFFFF"/>
              </a:solidFill>
              <a:latin typeface="Segoe UI Light"/>
            </a:endParaRPr>
          </a:p>
        </p:txBody>
      </p:sp>
      <p:sp>
        <p:nvSpPr>
          <p:cNvPr id="94" name="TextBox 93"/>
          <p:cNvSpPr txBox="1"/>
          <p:nvPr/>
        </p:nvSpPr>
        <p:spPr>
          <a:xfrm>
            <a:off x="7094507" y="5467811"/>
            <a:ext cx="4751554" cy="543742"/>
          </a:xfrm>
          <a:prstGeom prst="rect">
            <a:avLst/>
          </a:prstGeom>
          <a:noFill/>
        </p:spPr>
        <p:txBody>
          <a:bodyPr wrap="square" lIns="179212" tIns="143371" rIns="179212" bIns="143371" rtlCol="0">
            <a:spAutoFit/>
          </a:bodyPr>
          <a:lstStyle/>
          <a:p>
            <a:pPr algn="r" defTabSz="913917">
              <a:lnSpc>
                <a:spcPct val="90000"/>
              </a:lnSpc>
            </a:pPr>
            <a:r>
              <a:rPr lang="en-US" dirty="0">
                <a:solidFill>
                  <a:prstClr val="white"/>
                </a:solidFill>
                <a:latin typeface="Segoe UI Light"/>
              </a:rPr>
              <a:t>internet accessible http/rest</a:t>
            </a:r>
          </a:p>
        </p:txBody>
      </p:sp>
      <p:sp>
        <p:nvSpPr>
          <p:cNvPr id="95" name="TextBox 94"/>
          <p:cNvSpPr txBox="1"/>
          <p:nvPr/>
        </p:nvSpPr>
        <p:spPr>
          <a:xfrm>
            <a:off x="7734489" y="4980801"/>
            <a:ext cx="4111565" cy="543742"/>
          </a:xfrm>
          <a:prstGeom prst="rect">
            <a:avLst/>
          </a:prstGeom>
          <a:noFill/>
        </p:spPr>
        <p:txBody>
          <a:bodyPr wrap="square" lIns="179212" tIns="143371" rIns="179212" bIns="143371" rtlCol="0">
            <a:spAutoFit/>
          </a:bodyPr>
          <a:lstStyle/>
          <a:p>
            <a:pPr algn="r" defTabSz="913917">
              <a:lnSpc>
                <a:spcPct val="90000"/>
              </a:lnSpc>
            </a:pPr>
            <a:r>
              <a:rPr lang="en-US" dirty="0">
                <a:solidFill>
                  <a:prstClr val="white"/>
                </a:solidFill>
                <a:latin typeface="Segoe UI Light"/>
              </a:rPr>
              <a:t>schema-free data model</a:t>
            </a:r>
          </a:p>
        </p:txBody>
      </p:sp>
      <p:sp>
        <p:nvSpPr>
          <p:cNvPr id="96" name="Rectangle 95"/>
          <p:cNvSpPr/>
          <p:nvPr/>
        </p:nvSpPr>
        <p:spPr bwMode="auto">
          <a:xfrm>
            <a:off x="7408044" y="6017507"/>
            <a:ext cx="4438019" cy="326692"/>
          </a:xfrm>
          <a:prstGeom prst="rect">
            <a:avLst/>
          </a:pr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algn="ctr" defTabSz="913652" fontAlgn="base">
              <a:lnSpc>
                <a:spcPct val="90000"/>
              </a:lnSpc>
              <a:spcBef>
                <a:spcPct val="0"/>
              </a:spcBef>
              <a:spcAft>
                <a:spcPct val="0"/>
              </a:spcAft>
              <a:defRPr/>
            </a:pPr>
            <a:endParaRPr lang="en-US" sz="2352" kern="0" dirty="0" err="1">
              <a:solidFill>
                <a:srgbClr val="FFFFFF">
                  <a:lumMod val="85000"/>
                </a:srgbClr>
              </a:solidFill>
              <a:latin typeface="Segoe UI Light"/>
              <a:ea typeface="Segoe UI" pitchFamily="34" charset="0"/>
              <a:cs typeface="Segoe UI" pitchFamily="34" charset="0"/>
            </a:endParaRPr>
          </a:p>
        </p:txBody>
      </p:sp>
      <p:sp>
        <p:nvSpPr>
          <p:cNvPr id="97" name="TextBox 96"/>
          <p:cNvSpPr txBox="1"/>
          <p:nvPr/>
        </p:nvSpPr>
        <p:spPr>
          <a:xfrm>
            <a:off x="8492252" y="5913932"/>
            <a:ext cx="3353802" cy="543742"/>
          </a:xfrm>
          <a:prstGeom prst="rect">
            <a:avLst/>
          </a:prstGeom>
          <a:noFill/>
        </p:spPr>
        <p:txBody>
          <a:bodyPr wrap="square" lIns="179212" tIns="143371" rIns="179212" bIns="143371" rtlCol="0">
            <a:spAutoFit/>
          </a:bodyPr>
          <a:lstStyle>
            <a:defPPr>
              <a:defRPr lang="en-US"/>
            </a:defPPr>
            <a:lvl1pPr>
              <a:lnSpc>
                <a:spcPct val="90000"/>
              </a:lnSpc>
              <a:defRPr>
                <a:solidFill>
                  <a:schemeClr val="bg2">
                    <a:lumMod val="75000"/>
                  </a:schemeClr>
                </a:solidFill>
              </a:defRPr>
            </a:lvl1pPr>
          </a:lstStyle>
          <a:p>
            <a:pPr algn="r" defTabSz="913917"/>
            <a:r>
              <a:rPr lang="en-US" dirty="0">
                <a:solidFill>
                  <a:prstClr val="white"/>
                </a:solidFill>
                <a:latin typeface="Segoe UI Light"/>
              </a:rPr>
              <a:t>arbitrary data formats</a:t>
            </a:r>
          </a:p>
        </p:txBody>
      </p:sp>
    </p:spTree>
    <p:extLst>
      <p:ext uri="{BB962C8B-B14F-4D97-AF65-F5344CB8AC3E}">
        <p14:creationId xmlns:p14="http://schemas.microsoft.com/office/powerpoint/2010/main" val="1132455044"/>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600" dirty="0"/>
              <a:t>SQL Database The Basics</a:t>
            </a:r>
            <a:br>
              <a:rPr lang="en-US" sz="3600" dirty="0"/>
            </a:br>
            <a:endParaRPr lang="en-US" sz="3600" dirty="0"/>
          </a:p>
        </p:txBody>
      </p:sp>
      <p:sp>
        <p:nvSpPr>
          <p:cNvPr id="3" name="Content Placeholder 2"/>
          <p:cNvSpPr>
            <a:spLocks noGrp="1"/>
          </p:cNvSpPr>
          <p:nvPr>
            <p:ph sz="quarter" idx="10"/>
          </p:nvPr>
        </p:nvSpPr>
        <p:spPr/>
        <p:txBody>
          <a:bodyPr/>
          <a:lstStyle/>
          <a:p>
            <a:r>
              <a:rPr lang="en-US" sz="4000" dirty="0"/>
              <a:t>SQL Server database technology “as a Service”</a:t>
            </a:r>
          </a:p>
          <a:p>
            <a:r>
              <a:rPr lang="en-US" sz="4000" dirty="0"/>
              <a:t>Fully Managed</a:t>
            </a:r>
          </a:p>
          <a:p>
            <a:r>
              <a:rPr lang="en-US" sz="4000" dirty="0"/>
              <a:t>Enterprise-ready with automatic support for HA, DR, Backups, replication and more</a:t>
            </a:r>
          </a:p>
          <a:p>
            <a:endParaRPr lang="en-US" sz="4000" dirty="0"/>
          </a:p>
        </p:txBody>
      </p:sp>
    </p:spTree>
    <p:extLst>
      <p:ext uri="{BB962C8B-B14F-4D97-AF65-F5344CB8AC3E}">
        <p14:creationId xmlns:p14="http://schemas.microsoft.com/office/powerpoint/2010/main" val="930311794"/>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lstStyle/>
          <a:p>
            <a:r>
              <a:rPr lang="en-US" dirty="0"/>
              <a:t>A Server is not a machine</a:t>
            </a:r>
          </a:p>
        </p:txBody>
      </p:sp>
      <p:grpSp>
        <p:nvGrpSpPr>
          <p:cNvPr id="24" name="Group 23"/>
          <p:cNvGrpSpPr/>
          <p:nvPr/>
        </p:nvGrpSpPr>
        <p:grpSpPr>
          <a:xfrm>
            <a:off x="3083808" y="1866787"/>
            <a:ext cx="6024385" cy="4321888"/>
            <a:chOff x="2617694" y="1866787"/>
            <a:chExt cx="6024385" cy="4321888"/>
          </a:xfrm>
        </p:grpSpPr>
        <p:grpSp>
          <p:nvGrpSpPr>
            <p:cNvPr id="15" name="Group 14"/>
            <p:cNvGrpSpPr/>
            <p:nvPr/>
          </p:nvGrpSpPr>
          <p:grpSpPr>
            <a:xfrm>
              <a:off x="2617694" y="1866787"/>
              <a:ext cx="5749661" cy="4321888"/>
              <a:chOff x="2413000" y="1055545"/>
              <a:chExt cx="7352849" cy="5526968"/>
            </a:xfrm>
          </p:grpSpPr>
          <p:grpSp>
            <p:nvGrpSpPr>
              <p:cNvPr id="16" name="Group 15"/>
              <p:cNvGrpSpPr/>
              <p:nvPr/>
            </p:nvGrpSpPr>
            <p:grpSpPr>
              <a:xfrm>
                <a:off x="2413000" y="1055545"/>
                <a:ext cx="7352849" cy="2520000"/>
                <a:chOff x="2413000" y="1055545"/>
                <a:chExt cx="7352849" cy="2520000"/>
              </a:xfrm>
            </p:grpSpPr>
            <p:sp>
              <p:nvSpPr>
                <p:cNvPr id="21" name="Chevron 20"/>
                <p:cNvSpPr/>
                <p:nvPr/>
              </p:nvSpPr>
              <p:spPr bwMode="auto">
                <a:xfrm>
                  <a:off x="5375039" y="1594584"/>
                  <a:ext cx="1441922" cy="1441922"/>
                </a:xfrm>
                <a:prstGeom prst="chevron">
                  <a:avLst/>
                </a:prstGeom>
                <a:solidFill>
                  <a:schemeClr val="accent5"/>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a:gradFill>
                      <a:gsLst>
                        <a:gs pos="0">
                          <a:srgbClr val="FFFFFF"/>
                        </a:gs>
                        <a:gs pos="100000">
                          <a:srgbClr val="FFFFFF"/>
                        </a:gs>
                      </a:gsLst>
                      <a:lin ang="5400000" scaled="0"/>
                    </a:gradFill>
                  </a:endParaRPr>
                </a:p>
              </p:txBody>
            </p:sp>
            <p:sp>
              <p:nvSpPr>
                <p:cNvPr id="22" name="Rectangle 21"/>
                <p:cNvSpPr/>
                <p:nvPr/>
              </p:nvSpPr>
              <p:spPr bwMode="auto">
                <a:xfrm>
                  <a:off x="2413000" y="1055545"/>
                  <a:ext cx="2520000" cy="2520000"/>
                </a:xfrm>
                <a:prstGeom prst="rect">
                  <a:avLst/>
                </a:prstGeom>
                <a:solidFill>
                  <a:schemeClr val="accent5"/>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200" b="1" dirty="0">
                      <a:gradFill>
                        <a:gsLst>
                          <a:gs pos="0">
                            <a:srgbClr val="FFFFFF"/>
                          </a:gs>
                          <a:gs pos="100000">
                            <a:srgbClr val="FFFFFF"/>
                          </a:gs>
                        </a:gsLst>
                        <a:lin ang="5400000" scaled="0"/>
                      </a:gradFill>
                      <a:latin typeface="+mj-lt"/>
                    </a:rPr>
                    <a:t>SQL</a:t>
                  </a:r>
                  <a:r>
                    <a:rPr lang="en-US" sz="3600" b="1" dirty="0">
                      <a:gradFill>
                        <a:gsLst>
                          <a:gs pos="0">
                            <a:srgbClr val="FFFFFF"/>
                          </a:gs>
                          <a:gs pos="100000">
                            <a:srgbClr val="FFFFFF"/>
                          </a:gs>
                        </a:gsLst>
                        <a:lin ang="5400000" scaled="0"/>
                      </a:gradFill>
                      <a:latin typeface="+mj-lt"/>
                    </a:rPr>
                    <a:t> Server</a:t>
                  </a:r>
                </a:p>
              </p:txBody>
            </p:sp>
            <p:sp>
              <p:nvSpPr>
                <p:cNvPr id="23" name="Rectangle 22"/>
                <p:cNvSpPr/>
                <p:nvPr/>
              </p:nvSpPr>
              <p:spPr bwMode="auto">
                <a:xfrm>
                  <a:off x="7245849" y="1055545"/>
                  <a:ext cx="2520000" cy="2520000"/>
                </a:xfrm>
                <a:prstGeom prst="rect">
                  <a:avLst/>
                </a:prstGeom>
                <a:solidFill>
                  <a:schemeClr val="accent5"/>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200" b="1" dirty="0">
                      <a:gradFill>
                        <a:gsLst>
                          <a:gs pos="0">
                            <a:srgbClr val="FFFFFF"/>
                          </a:gs>
                          <a:gs pos="100000">
                            <a:srgbClr val="FFFFFF"/>
                          </a:gs>
                        </a:gsLst>
                        <a:lin ang="5400000" scaled="0"/>
                      </a:gradFill>
                      <a:latin typeface="+mj-lt"/>
                    </a:rPr>
                    <a:t>Machine</a:t>
                  </a:r>
                </a:p>
              </p:txBody>
            </p:sp>
          </p:grpSp>
          <p:grpSp>
            <p:nvGrpSpPr>
              <p:cNvPr id="17" name="Group 16"/>
              <p:cNvGrpSpPr/>
              <p:nvPr/>
            </p:nvGrpSpPr>
            <p:grpSpPr>
              <a:xfrm>
                <a:off x="2415552" y="4062513"/>
                <a:ext cx="7350295" cy="2520000"/>
                <a:chOff x="2415552" y="3539999"/>
                <a:chExt cx="7350295" cy="2520000"/>
              </a:xfrm>
            </p:grpSpPr>
            <p:sp>
              <p:nvSpPr>
                <p:cNvPr id="18" name="Chevron 17"/>
                <p:cNvSpPr/>
                <p:nvPr/>
              </p:nvSpPr>
              <p:spPr bwMode="auto">
                <a:xfrm>
                  <a:off x="5375039" y="4079038"/>
                  <a:ext cx="1441922" cy="1441922"/>
                </a:xfrm>
                <a:prstGeom prst="chevron">
                  <a:avLst/>
                </a:prstGeom>
                <a:solidFill>
                  <a:schemeClr val="accent2"/>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a:gradFill>
                      <a:gsLst>
                        <a:gs pos="0">
                          <a:srgbClr val="FFFFFF"/>
                        </a:gs>
                        <a:gs pos="100000">
                          <a:srgbClr val="FFFFFF"/>
                        </a:gs>
                      </a:gsLst>
                      <a:lin ang="5400000" scaled="0"/>
                    </a:gradFill>
                  </a:endParaRPr>
                </a:p>
              </p:txBody>
            </p:sp>
            <p:sp>
              <p:nvSpPr>
                <p:cNvPr id="19" name="Rectangle 18"/>
                <p:cNvSpPr/>
                <p:nvPr/>
              </p:nvSpPr>
              <p:spPr bwMode="auto">
                <a:xfrm>
                  <a:off x="2415552" y="3539999"/>
                  <a:ext cx="2520000" cy="2520000"/>
                </a:xfrm>
                <a:prstGeom prst="rect">
                  <a:avLst/>
                </a:prstGeom>
                <a:solidFill>
                  <a:schemeClr val="accent2"/>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200" b="1" dirty="0">
                      <a:gradFill>
                        <a:gsLst>
                          <a:gs pos="0">
                            <a:srgbClr val="FFFFFF"/>
                          </a:gs>
                          <a:gs pos="100000">
                            <a:srgbClr val="FFFFFF"/>
                          </a:gs>
                        </a:gsLst>
                        <a:lin ang="5400000" scaled="0"/>
                      </a:gradFill>
                      <a:latin typeface="+mj-lt"/>
                    </a:rPr>
                    <a:t>Azure</a:t>
                  </a:r>
                </a:p>
                <a:p>
                  <a:pPr algn="ctr" defTabSz="914099"/>
                  <a:r>
                    <a:rPr lang="en-US" sz="3200" b="1" dirty="0">
                      <a:gradFill>
                        <a:gsLst>
                          <a:gs pos="0">
                            <a:srgbClr val="FFFFFF"/>
                          </a:gs>
                          <a:gs pos="100000">
                            <a:srgbClr val="FFFFFF"/>
                          </a:gs>
                        </a:gsLst>
                        <a:lin ang="5400000" scaled="0"/>
                      </a:gradFill>
                      <a:latin typeface="+mj-lt"/>
                    </a:rPr>
                    <a:t>SQL Database Server</a:t>
                  </a:r>
                </a:p>
              </p:txBody>
            </p:sp>
            <p:sp>
              <p:nvSpPr>
                <p:cNvPr id="20" name="Rectangle 19"/>
                <p:cNvSpPr/>
                <p:nvPr/>
              </p:nvSpPr>
              <p:spPr bwMode="auto">
                <a:xfrm>
                  <a:off x="7245847" y="3539999"/>
                  <a:ext cx="2520000" cy="2520000"/>
                </a:xfrm>
                <a:prstGeom prst="rect">
                  <a:avLst/>
                </a:prstGeom>
                <a:solidFill>
                  <a:schemeClr val="accent2"/>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200" b="1" dirty="0">
                      <a:gradFill>
                        <a:gsLst>
                          <a:gs pos="0">
                            <a:srgbClr val="FFFFFF"/>
                          </a:gs>
                          <a:gs pos="100000">
                            <a:srgbClr val="FFFFFF"/>
                          </a:gs>
                        </a:gsLst>
                        <a:lin ang="5400000" scaled="0"/>
                      </a:gradFill>
                      <a:latin typeface="+mj-lt"/>
                    </a:rPr>
                    <a:t>TDS Endpoint</a:t>
                  </a:r>
                </a:p>
              </p:txBody>
            </p:sp>
          </p:grpSp>
        </p:grpSp>
        <p:sp>
          <p:nvSpPr>
            <p:cNvPr id="3" name="Rectangle 2"/>
            <p:cNvSpPr/>
            <p:nvPr/>
          </p:nvSpPr>
          <p:spPr>
            <a:xfrm>
              <a:off x="6122079" y="3407134"/>
              <a:ext cx="2520000" cy="369332"/>
            </a:xfrm>
            <a:prstGeom prst="rect">
              <a:avLst/>
            </a:prstGeom>
          </p:spPr>
          <p:txBody>
            <a:bodyPr wrap="square">
              <a:spAutoFit/>
            </a:bodyPr>
            <a:lstStyle/>
            <a:p>
              <a:pPr algn="ctr"/>
              <a:r>
                <a:rPr lang="en-US" b="1" dirty="0">
                  <a:gradFill>
                    <a:gsLst>
                      <a:gs pos="0">
                        <a:srgbClr val="FFFFFF"/>
                      </a:gs>
                      <a:gs pos="100000">
                        <a:srgbClr val="FFFFFF"/>
                      </a:gs>
                    </a:gsLst>
                    <a:lin ang="5400000" scaled="0"/>
                  </a:gradFill>
                  <a:latin typeface="+mj-lt"/>
                </a:rPr>
                <a:t>(Physical/VM)</a:t>
              </a:r>
            </a:p>
          </p:txBody>
        </p:sp>
      </p:grpSp>
    </p:spTree>
    <p:extLst>
      <p:ext uri="{BB962C8B-B14F-4D97-AF65-F5344CB8AC3E}">
        <p14:creationId xmlns:p14="http://schemas.microsoft.com/office/powerpoint/2010/main" val="2164538502"/>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a:xfrm>
            <a:off x="0" y="0"/>
            <a:ext cx="12192000" cy="6858000"/>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52000" lvl="1" indent="0" defTabSz="914325">
              <a:spcBef>
                <a:spcPts val="1200"/>
              </a:spcBef>
              <a:buNone/>
            </a:pPr>
            <a:r>
              <a:rPr lang="en-US" sz="4400" dirty="0">
                <a:solidFill>
                  <a:schemeClr val="bg1"/>
                </a:solidFill>
                <a:latin typeface="+mj-lt"/>
              </a:rPr>
              <a:t>.NET Framework (C#, Visual Basic, F#): ADO.NET</a:t>
            </a:r>
          </a:p>
          <a:p>
            <a:pPr marL="252000" lvl="1" indent="0" defTabSz="914325">
              <a:spcBef>
                <a:spcPts val="1200"/>
              </a:spcBef>
              <a:buNone/>
            </a:pPr>
            <a:r>
              <a:rPr lang="en-US" sz="4400" dirty="0">
                <a:solidFill>
                  <a:schemeClr val="bg1"/>
                </a:solidFill>
                <a:latin typeface="+mj-lt"/>
              </a:rPr>
              <a:t>C / C++: ODBC</a:t>
            </a:r>
          </a:p>
          <a:p>
            <a:pPr marL="252000" lvl="1" indent="0" defTabSz="914325">
              <a:spcBef>
                <a:spcPts val="1200"/>
              </a:spcBef>
              <a:buNone/>
            </a:pPr>
            <a:r>
              <a:rPr lang="en-US" sz="4400" dirty="0">
                <a:solidFill>
                  <a:schemeClr val="bg1"/>
                </a:solidFill>
                <a:latin typeface="+mj-lt"/>
              </a:rPr>
              <a:t>Java: Microsoft JDBC provider</a:t>
            </a:r>
          </a:p>
          <a:p>
            <a:pPr marL="252000" lvl="1" indent="0" defTabSz="914325">
              <a:spcBef>
                <a:spcPts val="1200"/>
              </a:spcBef>
              <a:buNone/>
            </a:pPr>
            <a:r>
              <a:rPr lang="en-US" sz="4400" dirty="0">
                <a:solidFill>
                  <a:schemeClr val="bg1"/>
                </a:solidFill>
                <a:latin typeface="+mj-lt"/>
              </a:rPr>
              <a:t>PHP: Microsoft PHP provider</a:t>
            </a:r>
          </a:p>
        </p:txBody>
      </p:sp>
      <p:sp>
        <p:nvSpPr>
          <p:cNvPr id="2" name="Title 1"/>
          <p:cNvSpPr>
            <a:spLocks noGrp="1"/>
          </p:cNvSpPr>
          <p:nvPr>
            <p:ph type="title"/>
          </p:nvPr>
        </p:nvSpPr>
        <p:spPr/>
        <p:txBody>
          <a:bodyPr>
            <a:normAutofit fontScale="90000"/>
          </a:bodyPr>
          <a:lstStyle/>
          <a:p>
            <a:r>
              <a:rPr lang="en-US" sz="4800" dirty="0"/>
              <a:t>Use Familiar Technologies - Languages</a:t>
            </a:r>
          </a:p>
        </p:txBody>
      </p:sp>
      <p:sp>
        <p:nvSpPr>
          <p:cNvPr id="3" name="Content Placeholder 2"/>
          <p:cNvSpPr>
            <a:spLocks noGrp="1"/>
          </p:cNvSpPr>
          <p:nvPr>
            <p:ph sz="quarter" idx="10"/>
          </p:nvPr>
        </p:nvSpPr>
        <p:spPr/>
        <p:txBody>
          <a:bodyPr/>
          <a:lstStyle/>
          <a:p>
            <a:pPr marL="252000" lvl="1" indent="0" defTabSz="914325">
              <a:spcBef>
                <a:spcPts val="1200"/>
              </a:spcBef>
              <a:buNone/>
            </a:pPr>
            <a:r>
              <a:rPr lang="en-US" sz="3200" dirty="0"/>
              <a:t>.NET Framework (C#, Visual Basic, F#): ADO.NET</a:t>
            </a:r>
          </a:p>
          <a:p>
            <a:pPr marL="252000" lvl="1" indent="0" defTabSz="914325">
              <a:spcBef>
                <a:spcPts val="1200"/>
              </a:spcBef>
              <a:buNone/>
            </a:pPr>
            <a:r>
              <a:rPr lang="en-US" sz="3200" dirty="0"/>
              <a:t>C / C++: ODBC</a:t>
            </a:r>
          </a:p>
          <a:p>
            <a:pPr marL="252000" lvl="1" indent="0" defTabSz="914325">
              <a:spcBef>
                <a:spcPts val="1200"/>
              </a:spcBef>
              <a:buNone/>
            </a:pPr>
            <a:r>
              <a:rPr lang="en-US" sz="3200" dirty="0"/>
              <a:t>Java: Microsoft JDBC provider</a:t>
            </a:r>
          </a:p>
          <a:p>
            <a:pPr marL="252000" lvl="1" indent="0" defTabSz="914325">
              <a:spcBef>
                <a:spcPts val="1200"/>
              </a:spcBef>
              <a:buNone/>
            </a:pPr>
            <a:r>
              <a:rPr lang="en-US" sz="3200" dirty="0"/>
              <a:t>PHP: Microsoft PHP provider</a:t>
            </a:r>
          </a:p>
          <a:p>
            <a:endParaRPr lang="en-US" sz="3200" dirty="0"/>
          </a:p>
        </p:txBody>
      </p:sp>
    </p:spTree>
    <p:extLst>
      <p:ext uri="{BB962C8B-B14F-4D97-AF65-F5344CB8AC3E}">
        <p14:creationId xmlns:p14="http://schemas.microsoft.com/office/powerpoint/2010/main" val="3224214017"/>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800" dirty="0"/>
              <a:t>Use Familiar Technologies - Frameworks</a:t>
            </a:r>
          </a:p>
        </p:txBody>
      </p:sp>
      <p:sp>
        <p:nvSpPr>
          <p:cNvPr id="3" name="Content Placeholder 2"/>
          <p:cNvSpPr>
            <a:spLocks noGrp="1"/>
          </p:cNvSpPr>
          <p:nvPr>
            <p:ph sz="quarter" idx="10"/>
          </p:nvPr>
        </p:nvSpPr>
        <p:spPr/>
        <p:txBody>
          <a:bodyPr/>
          <a:lstStyle/>
          <a:p>
            <a:pPr marL="252000" lvl="1" indent="0" defTabSz="914325">
              <a:spcBef>
                <a:spcPts val="1200"/>
              </a:spcBef>
              <a:buNone/>
            </a:pPr>
            <a:r>
              <a:rPr lang="en-US" sz="3200" dirty="0"/>
              <a:t>OData</a:t>
            </a:r>
          </a:p>
          <a:p>
            <a:pPr marL="252000" lvl="1" indent="0" defTabSz="914325">
              <a:spcBef>
                <a:spcPts val="1200"/>
              </a:spcBef>
              <a:buNone/>
            </a:pPr>
            <a:r>
              <a:rPr lang="en-US" sz="3200" dirty="0"/>
              <a:t>Entity Framework</a:t>
            </a:r>
          </a:p>
          <a:p>
            <a:pPr marL="252000" lvl="1" indent="0" defTabSz="914325">
              <a:spcBef>
                <a:spcPts val="1200"/>
              </a:spcBef>
              <a:buNone/>
            </a:pPr>
            <a:r>
              <a:rPr lang="en-US" sz="3200" dirty="0"/>
              <a:t>WCF Data Services</a:t>
            </a:r>
          </a:p>
          <a:p>
            <a:pPr marL="252000" lvl="1" indent="0" defTabSz="914325">
              <a:spcBef>
                <a:spcPts val="1200"/>
              </a:spcBef>
              <a:buNone/>
            </a:pPr>
            <a:r>
              <a:rPr lang="en-US" sz="3200" dirty="0"/>
              <a:t>NHibernate (etc.)</a:t>
            </a:r>
          </a:p>
        </p:txBody>
      </p:sp>
    </p:spTree>
    <p:extLst>
      <p:ext uri="{BB962C8B-B14F-4D97-AF65-F5344CB8AC3E}">
        <p14:creationId xmlns:p14="http://schemas.microsoft.com/office/powerpoint/2010/main" val="1022420421"/>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a:t>Use Familiar Technologies - Tools</a:t>
            </a:r>
          </a:p>
        </p:txBody>
      </p:sp>
      <p:sp>
        <p:nvSpPr>
          <p:cNvPr id="3" name="Content Placeholder 2"/>
          <p:cNvSpPr>
            <a:spLocks noGrp="1"/>
          </p:cNvSpPr>
          <p:nvPr>
            <p:ph sz="quarter" idx="10"/>
          </p:nvPr>
        </p:nvSpPr>
        <p:spPr/>
        <p:txBody>
          <a:bodyPr/>
          <a:lstStyle/>
          <a:p>
            <a:pPr marL="252000" lvl="1" indent="0" defTabSz="914325">
              <a:spcBef>
                <a:spcPts val="1200"/>
              </a:spcBef>
              <a:buNone/>
            </a:pPr>
            <a:r>
              <a:rPr lang="en-US" sz="3200" dirty="0"/>
              <a:t>SQL Server Management Studio (&gt;=2008 R2)</a:t>
            </a:r>
          </a:p>
          <a:p>
            <a:pPr marL="252000" lvl="1" indent="0" defTabSz="914325">
              <a:spcBef>
                <a:spcPts val="1200"/>
              </a:spcBef>
              <a:buNone/>
            </a:pPr>
            <a:r>
              <a:rPr lang="en-US" sz="3200" dirty="0"/>
              <a:t>SQL Server command-line utilities (SQLCMD, BCP)</a:t>
            </a:r>
          </a:p>
          <a:p>
            <a:pPr marL="252000" lvl="1" indent="0" defTabSz="914325">
              <a:spcBef>
                <a:spcPts val="1200"/>
              </a:spcBef>
              <a:buNone/>
            </a:pPr>
            <a:r>
              <a:rPr lang="en-US" sz="3200" dirty="0"/>
              <a:t>Visual Studio IDE for database development</a:t>
            </a:r>
          </a:p>
        </p:txBody>
      </p:sp>
    </p:spTree>
    <p:extLst>
      <p:ext uri="{BB962C8B-B14F-4D97-AF65-F5344CB8AC3E}">
        <p14:creationId xmlns:p14="http://schemas.microsoft.com/office/powerpoint/2010/main" val="814046976"/>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4294967295"/>
          </p:nvPr>
        </p:nvSpPr>
        <p:spPr>
          <a:xfrm>
            <a:off x="6687671" y="812800"/>
            <a:ext cx="5127812" cy="5157694"/>
          </a:xfrm>
          <a:prstGeom prst="rect">
            <a:avLst/>
          </a:prstGeom>
        </p:spPr>
        <p:txBody>
          <a:bodyPr>
            <a:noAutofit/>
          </a:bodyPr>
          <a:lstStyle/>
          <a:p>
            <a:pPr algn="l"/>
            <a:r>
              <a:rPr lang="en-US" sz="4000" dirty="0">
                <a:latin typeface="Segoe UI Light" panose="020B0502040204020203" pitchFamily="34" charset="0"/>
                <a:cs typeface="Segoe UI Light" panose="020B0502040204020203" pitchFamily="34" charset="0"/>
              </a:rPr>
              <a:t>Classic 3-tier enterprise architecture:</a:t>
            </a:r>
          </a:p>
          <a:p>
            <a:pPr algn="l"/>
            <a:r>
              <a:rPr lang="en-US" sz="4000" dirty="0">
                <a:latin typeface="Segoe UI Light" panose="020B0502040204020203" pitchFamily="34" charset="0"/>
                <a:cs typeface="Segoe UI Light" panose="020B0502040204020203" pitchFamily="34" charset="0"/>
              </a:rPr>
              <a:t>Scale out the front ends to multiple instances is easy</a:t>
            </a:r>
          </a:p>
          <a:p>
            <a:pPr algn="l"/>
            <a:r>
              <a:rPr lang="en-US" sz="4000" dirty="0">
                <a:latin typeface="Segoe UI Light" panose="020B0502040204020203" pitchFamily="34" charset="0"/>
                <a:cs typeface="Segoe UI Light" panose="020B0502040204020203" pitchFamily="34" charset="0"/>
              </a:rPr>
              <a:t>Scale the data-tier is more challenging</a:t>
            </a:r>
          </a:p>
        </p:txBody>
      </p:sp>
      <p:graphicFrame>
        <p:nvGraphicFramePr>
          <p:cNvPr id="6" name="Object 5"/>
          <p:cNvGraphicFramePr>
            <a:graphicFrameLocks noChangeAspect="1"/>
          </p:cNvGraphicFramePr>
          <p:nvPr>
            <p:extLst/>
          </p:nvPr>
        </p:nvGraphicFramePr>
        <p:xfrm>
          <a:off x="96838" y="573088"/>
          <a:ext cx="6284912" cy="5726112"/>
        </p:xfrm>
        <a:graphic>
          <a:graphicData uri="http://schemas.openxmlformats.org/presentationml/2006/ole">
            <mc:AlternateContent xmlns:mc="http://schemas.openxmlformats.org/markup-compatibility/2006">
              <mc:Choice xmlns:v="urn:schemas-microsoft-com:vml" Requires="v">
                <p:oleObj spid="_x0000_s293890" name="Visio" r:id="rId4" imgW="6267240" imgH="5715271" progId="Visio.Drawing.15">
                  <p:embed/>
                </p:oleObj>
              </mc:Choice>
              <mc:Fallback>
                <p:oleObj name="Visio" r:id="rId4" imgW="6267240" imgH="5715271" progId="Visio.Drawing.15">
                  <p:embed/>
                  <p:pic>
                    <p:nvPicPr>
                      <p:cNvPr id="6" name="Object 5"/>
                      <p:cNvPicPr/>
                      <p:nvPr/>
                    </p:nvPicPr>
                    <p:blipFill>
                      <a:blip r:embed="rId5"/>
                      <a:stretch>
                        <a:fillRect/>
                      </a:stretch>
                    </p:blipFill>
                    <p:spPr>
                      <a:xfrm>
                        <a:off x="96838" y="573088"/>
                        <a:ext cx="6284912" cy="5726112"/>
                      </a:xfrm>
                      <a:prstGeom prst="rect">
                        <a:avLst/>
                      </a:prstGeom>
                    </p:spPr>
                  </p:pic>
                </p:oleObj>
              </mc:Fallback>
            </mc:AlternateContent>
          </a:graphicData>
        </a:graphic>
      </p:graphicFrame>
      <p:sp>
        <p:nvSpPr>
          <p:cNvPr id="8" name="Title 3"/>
          <p:cNvSpPr txBox="1">
            <a:spLocks/>
          </p:cNvSpPr>
          <p:nvPr/>
        </p:nvSpPr>
        <p:spPr>
          <a:xfrm>
            <a:off x="0" y="0"/>
            <a:ext cx="12201525"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Canonical cloud app architecture</a:t>
            </a:r>
          </a:p>
        </p:txBody>
      </p:sp>
    </p:spTree>
    <p:extLst>
      <p:ext uri="{BB962C8B-B14F-4D97-AF65-F5344CB8AC3E}">
        <p14:creationId xmlns:p14="http://schemas.microsoft.com/office/powerpoint/2010/main" val="3382710370"/>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p:cNvGraphicFramePr>
            <a:graphicFrameLocks noChangeAspect="1"/>
          </p:cNvGraphicFramePr>
          <p:nvPr>
            <p:extLst/>
          </p:nvPr>
        </p:nvGraphicFramePr>
        <p:xfrm>
          <a:off x="2953544" y="573088"/>
          <a:ext cx="6284912" cy="5726112"/>
        </p:xfrm>
        <a:graphic>
          <a:graphicData uri="http://schemas.openxmlformats.org/presentationml/2006/ole">
            <mc:AlternateContent xmlns:mc="http://schemas.openxmlformats.org/markup-compatibility/2006">
              <mc:Choice xmlns:v="urn:schemas-microsoft-com:vml" Requires="v">
                <p:oleObj spid="_x0000_s300034" name="Visio" r:id="rId4" imgW="6267240" imgH="5715271" progId="Visio.Drawing.15">
                  <p:embed/>
                </p:oleObj>
              </mc:Choice>
              <mc:Fallback>
                <p:oleObj name="Visio" r:id="rId4" imgW="6267240" imgH="5715271" progId="Visio.Drawing.15">
                  <p:embed/>
                  <p:pic>
                    <p:nvPicPr>
                      <p:cNvPr id="6" name="Object 5"/>
                      <p:cNvPicPr/>
                      <p:nvPr/>
                    </p:nvPicPr>
                    <p:blipFill>
                      <a:blip r:embed="rId5"/>
                      <a:stretch>
                        <a:fillRect/>
                      </a:stretch>
                    </p:blipFill>
                    <p:spPr>
                      <a:xfrm>
                        <a:off x="2953544" y="573088"/>
                        <a:ext cx="6284912" cy="5726112"/>
                      </a:xfrm>
                      <a:prstGeom prst="rect">
                        <a:avLst/>
                      </a:prstGeom>
                    </p:spPr>
                  </p:pic>
                </p:oleObj>
              </mc:Fallback>
            </mc:AlternateContent>
          </a:graphicData>
        </a:graphic>
      </p:graphicFrame>
      <p:sp>
        <p:nvSpPr>
          <p:cNvPr id="8" name="Title 3"/>
          <p:cNvSpPr txBox="1">
            <a:spLocks/>
          </p:cNvSpPr>
          <p:nvPr/>
        </p:nvSpPr>
        <p:spPr>
          <a:xfrm>
            <a:off x="0" y="0"/>
            <a:ext cx="12201525"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Elastic Scale architecture</a:t>
            </a:r>
          </a:p>
        </p:txBody>
      </p:sp>
    </p:spTree>
    <p:extLst>
      <p:ext uri="{BB962C8B-B14F-4D97-AF65-F5344CB8AC3E}">
        <p14:creationId xmlns:p14="http://schemas.microsoft.com/office/powerpoint/2010/main" val="3465203998"/>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0"/>
            <a:ext cx="12201525" cy="812800"/>
          </a:xfrm>
          <a:prstGeom prst="rect">
            <a:avLst/>
          </a:prstGeom>
        </p:spPr>
        <p:txBody>
          <a:bodyPr/>
          <a:lstStyle/>
          <a:p>
            <a:r>
              <a:rPr lang="en-US" dirty="0">
                <a:latin typeface="Segoe UI Light" panose="020B0502040204020203" pitchFamily="34" charset="0"/>
                <a:cs typeface="Segoe UI Light" panose="020B0502040204020203" pitchFamily="34" charset="0"/>
              </a:rPr>
              <a:t>Elastic Scale: Overview </a:t>
            </a:r>
          </a:p>
        </p:txBody>
      </p:sp>
      <p:grpSp>
        <p:nvGrpSpPr>
          <p:cNvPr id="4" name="Group 1"/>
          <p:cNvGrpSpPr/>
          <p:nvPr/>
        </p:nvGrpSpPr>
        <p:grpSpPr>
          <a:xfrm>
            <a:off x="969046" y="1850106"/>
            <a:ext cx="10253907" cy="4496327"/>
            <a:chOff x="260110" y="2114550"/>
            <a:chExt cx="11418633" cy="4650419"/>
          </a:xfrm>
        </p:grpSpPr>
        <p:sp>
          <p:nvSpPr>
            <p:cNvPr id="5" name="Left-Right Arrow 69"/>
            <p:cNvSpPr/>
            <p:nvPr/>
          </p:nvSpPr>
          <p:spPr>
            <a:xfrm>
              <a:off x="3825729" y="5944139"/>
              <a:ext cx="4264975" cy="507440"/>
            </a:xfrm>
            <a:prstGeom prst="lef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400" dirty="0">
                  <a:solidFill>
                    <a:prstClr val="black"/>
                  </a:solidFill>
                </a:rPr>
                <a:t>Grow/shrink capacity</a:t>
              </a:r>
            </a:p>
          </p:txBody>
        </p:sp>
        <p:sp>
          <p:nvSpPr>
            <p:cNvPr id="6" name="Rounded Rectangle 4"/>
            <p:cNvSpPr/>
            <p:nvPr/>
          </p:nvSpPr>
          <p:spPr>
            <a:xfrm>
              <a:off x="4170400" y="2114550"/>
              <a:ext cx="3695580" cy="122925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prstClr val="white"/>
                  </a:solidFill>
                </a:rPr>
                <a:t>Cross-Shard Capabilities</a:t>
              </a:r>
              <a:endParaRPr lang="en-US" sz="1400" dirty="0">
                <a:solidFill>
                  <a:prstClr val="white"/>
                </a:solidFill>
              </a:endParaRPr>
            </a:p>
          </p:txBody>
        </p:sp>
        <p:sp>
          <p:nvSpPr>
            <p:cNvPr id="7" name="Rounded Rectangle 52"/>
            <p:cNvSpPr/>
            <p:nvPr/>
          </p:nvSpPr>
          <p:spPr>
            <a:xfrm>
              <a:off x="1362076" y="2114550"/>
              <a:ext cx="1295400" cy="3733800"/>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400" dirty="0">
                  <a:solidFill>
                    <a:prstClr val="white"/>
                  </a:solidFill>
                </a:rPr>
                <a:t>Elastic Scale app</a:t>
              </a:r>
            </a:p>
          </p:txBody>
        </p:sp>
        <p:sp>
          <p:nvSpPr>
            <p:cNvPr id="8" name="Can 53"/>
            <p:cNvSpPr/>
            <p:nvPr/>
          </p:nvSpPr>
          <p:spPr>
            <a:xfrm>
              <a:off x="3390899" y="4343400"/>
              <a:ext cx="942975" cy="1504950"/>
            </a:xfrm>
            <a:prstGeom prst="can">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400" dirty="0">
                  <a:solidFill>
                    <a:prstClr val="white"/>
                  </a:solidFill>
                </a:rPr>
                <a:t>shard</a:t>
              </a:r>
              <a:r>
                <a:rPr lang="en-US" sz="1400" baseline="-25000" dirty="0">
                  <a:solidFill>
                    <a:prstClr val="white"/>
                  </a:solidFill>
                </a:rPr>
                <a:t>1</a:t>
              </a:r>
            </a:p>
          </p:txBody>
        </p:sp>
        <p:sp>
          <p:nvSpPr>
            <p:cNvPr id="9" name="Can 54"/>
            <p:cNvSpPr/>
            <p:nvPr/>
          </p:nvSpPr>
          <p:spPr>
            <a:xfrm>
              <a:off x="4800599" y="4343400"/>
              <a:ext cx="942975" cy="1504950"/>
            </a:xfrm>
            <a:prstGeom prst="can">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400" dirty="0" err="1">
                  <a:solidFill>
                    <a:prstClr val="white"/>
                  </a:solidFill>
                </a:rPr>
                <a:t>shard</a:t>
              </a:r>
              <a:r>
                <a:rPr lang="en-US" sz="1400" baseline="-25000" dirty="0" err="1">
                  <a:solidFill>
                    <a:prstClr val="white"/>
                  </a:solidFill>
                </a:rPr>
                <a:t>i</a:t>
              </a:r>
              <a:endParaRPr lang="en-US" sz="1400" baseline="-25000" dirty="0">
                <a:solidFill>
                  <a:prstClr val="white"/>
                </a:solidFill>
              </a:endParaRPr>
            </a:p>
          </p:txBody>
        </p:sp>
        <p:sp>
          <p:nvSpPr>
            <p:cNvPr id="10" name="Rounded Rectangle 55"/>
            <p:cNvSpPr/>
            <p:nvPr/>
          </p:nvSpPr>
          <p:spPr>
            <a:xfrm>
              <a:off x="9415461" y="2114550"/>
              <a:ext cx="1295400" cy="3733800"/>
            </a:xfrm>
            <a:prstGeom prst="roundRect">
              <a:avLst/>
            </a:prstGeom>
            <a:ln>
              <a:solidFill>
                <a:schemeClr val="tx2">
                  <a:lumMod val="75000"/>
                </a:schemeClr>
              </a:solidFill>
            </a:ln>
          </p:spPr>
          <p:style>
            <a:lnRef idx="3">
              <a:schemeClr val="lt1"/>
            </a:lnRef>
            <a:fillRef idx="1">
              <a:schemeClr val="accent5"/>
            </a:fillRef>
            <a:effectRef idx="1">
              <a:schemeClr val="accent5"/>
            </a:effectRef>
            <a:fontRef idx="minor">
              <a:schemeClr val="lt1"/>
            </a:fontRef>
          </p:style>
          <p:txBody>
            <a:bodyPr rtlCol="0" anchor="ctr"/>
            <a:lstStyle/>
            <a:p>
              <a:pPr algn="ctr"/>
              <a:r>
                <a:rPr lang="en-US" sz="1400" dirty="0">
                  <a:solidFill>
                    <a:prstClr val="white"/>
                  </a:solidFill>
                </a:rPr>
                <a:t>Elastic Scale</a:t>
              </a:r>
            </a:p>
            <a:p>
              <a:pPr algn="ctr"/>
              <a:r>
                <a:rPr lang="en-US" sz="1400" dirty="0">
                  <a:solidFill>
                    <a:prstClr val="white"/>
                  </a:solidFill>
                </a:rPr>
                <a:t>Manage-ability</a:t>
              </a:r>
            </a:p>
          </p:txBody>
        </p:sp>
        <p:cxnSp>
          <p:nvCxnSpPr>
            <p:cNvPr id="11" name="Elbow Connector 56"/>
            <p:cNvCxnSpPr>
              <a:stCxn id="6" idx="2"/>
              <a:endCxn id="8" idx="1"/>
            </p:cNvCxnSpPr>
            <p:nvPr/>
          </p:nvCxnSpPr>
          <p:spPr>
            <a:xfrm rot="5400000">
              <a:off x="4440494" y="2765703"/>
              <a:ext cx="999591" cy="2155803"/>
            </a:xfrm>
            <a:prstGeom prst="bentConnector3">
              <a:avLst/>
            </a:prstGeom>
            <a:ln>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2" name="Group 57"/>
            <p:cNvGrpSpPr/>
            <p:nvPr/>
          </p:nvGrpSpPr>
          <p:grpSpPr>
            <a:xfrm>
              <a:off x="7367388" y="3430909"/>
              <a:ext cx="4311355" cy="3334060"/>
              <a:chOff x="3531936" y="4559147"/>
              <a:chExt cx="4311355" cy="3334060"/>
            </a:xfrm>
          </p:grpSpPr>
          <p:pic>
            <p:nvPicPr>
              <p:cNvPr id="39" name="Picture 8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27809" y="4559147"/>
                <a:ext cx="410219" cy="410219"/>
              </a:xfrm>
              <a:prstGeom prst="rect">
                <a:avLst/>
              </a:prstGeom>
            </p:spPr>
          </p:pic>
          <p:sp>
            <p:nvSpPr>
              <p:cNvPr id="40" name="TextBox 89"/>
              <p:cNvSpPr txBox="1"/>
              <p:nvPr/>
            </p:nvSpPr>
            <p:spPr>
              <a:xfrm>
                <a:off x="7119974" y="4927504"/>
                <a:ext cx="723317" cy="445654"/>
              </a:xfrm>
              <a:prstGeom prst="rect">
                <a:avLst/>
              </a:prstGeom>
              <a:noFill/>
            </p:spPr>
            <p:txBody>
              <a:bodyPr wrap="none" rtlCol="0">
                <a:spAutoFit/>
              </a:bodyPr>
              <a:lstStyle/>
              <a:p>
                <a:r>
                  <a:rPr lang="en-US" sz="1050" dirty="0">
                    <a:solidFill>
                      <a:prstClr val="black"/>
                    </a:solidFill>
                  </a:rPr>
                  <a:t>Admin/</a:t>
                </a:r>
              </a:p>
              <a:p>
                <a:r>
                  <a:rPr lang="en-US" sz="1050" dirty="0" err="1">
                    <a:solidFill>
                      <a:prstClr val="black"/>
                    </a:solidFill>
                  </a:rPr>
                  <a:t>DevOps</a:t>
                </a:r>
                <a:endParaRPr lang="en-US" sz="1050" dirty="0">
                  <a:solidFill>
                    <a:prstClr val="black"/>
                  </a:solidFill>
                </a:endParaRPr>
              </a:p>
            </p:txBody>
          </p:sp>
          <p:pic>
            <p:nvPicPr>
              <p:cNvPr id="41" name="Picture 9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639771" y="7079191"/>
                <a:ext cx="410219" cy="410219"/>
              </a:xfrm>
              <a:prstGeom prst="rect">
                <a:avLst/>
              </a:prstGeom>
            </p:spPr>
          </p:pic>
          <p:sp>
            <p:nvSpPr>
              <p:cNvPr id="42" name="TextBox 91"/>
              <p:cNvSpPr txBox="1"/>
              <p:nvPr/>
            </p:nvSpPr>
            <p:spPr>
              <a:xfrm>
                <a:off x="3531936" y="7447553"/>
                <a:ext cx="723317" cy="445654"/>
              </a:xfrm>
              <a:prstGeom prst="rect">
                <a:avLst/>
              </a:prstGeom>
              <a:noFill/>
            </p:spPr>
            <p:txBody>
              <a:bodyPr wrap="none" rtlCol="0">
                <a:spAutoFit/>
              </a:bodyPr>
              <a:lstStyle/>
              <a:p>
                <a:r>
                  <a:rPr lang="en-US" sz="1050" dirty="0">
                    <a:solidFill>
                      <a:prstClr val="black"/>
                    </a:solidFill>
                  </a:rPr>
                  <a:t>Admin/</a:t>
                </a:r>
              </a:p>
              <a:p>
                <a:r>
                  <a:rPr lang="en-US" sz="1050" dirty="0" err="1">
                    <a:solidFill>
                      <a:prstClr val="black"/>
                    </a:solidFill>
                  </a:rPr>
                  <a:t>DevOps</a:t>
                </a:r>
                <a:endParaRPr lang="en-US" sz="1050" dirty="0">
                  <a:solidFill>
                    <a:prstClr val="black"/>
                  </a:solidFill>
                </a:endParaRPr>
              </a:p>
            </p:txBody>
          </p:sp>
        </p:grpSp>
        <p:grpSp>
          <p:nvGrpSpPr>
            <p:cNvPr id="13" name="Group 58"/>
            <p:cNvGrpSpPr/>
            <p:nvPr/>
          </p:nvGrpSpPr>
          <p:grpSpPr>
            <a:xfrm>
              <a:off x="260110" y="3481709"/>
              <a:ext cx="994649" cy="788303"/>
              <a:chOff x="1325520" y="1415228"/>
              <a:chExt cx="994649" cy="788303"/>
            </a:xfrm>
          </p:grpSpPr>
          <p:pic>
            <p:nvPicPr>
              <p:cNvPr id="37" name="Picture 8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88762" y="1415228"/>
                <a:ext cx="399283" cy="446697"/>
              </a:xfrm>
              <a:prstGeom prst="rect">
                <a:avLst/>
              </a:prstGeom>
            </p:spPr>
          </p:pic>
          <p:sp>
            <p:nvSpPr>
              <p:cNvPr id="38" name="TextBox 87"/>
              <p:cNvSpPr txBox="1"/>
              <p:nvPr/>
            </p:nvSpPr>
            <p:spPr>
              <a:xfrm>
                <a:off x="1325520" y="1773794"/>
                <a:ext cx="994649" cy="429737"/>
              </a:xfrm>
              <a:prstGeom prst="rect">
                <a:avLst/>
              </a:prstGeom>
              <a:noFill/>
            </p:spPr>
            <p:txBody>
              <a:bodyPr wrap="none" rtlCol="0">
                <a:spAutoFit/>
              </a:bodyPr>
              <a:lstStyle/>
              <a:p>
                <a:r>
                  <a:rPr lang="en-US" sz="1050" dirty="0">
                    <a:solidFill>
                      <a:prstClr val="black"/>
                    </a:solidFill>
                  </a:rPr>
                  <a:t>Application </a:t>
                </a:r>
              </a:p>
              <a:p>
                <a:r>
                  <a:rPr lang="en-US" sz="1050" dirty="0">
                    <a:solidFill>
                      <a:prstClr val="black"/>
                    </a:solidFill>
                  </a:rPr>
                  <a:t>Developer</a:t>
                </a:r>
              </a:p>
            </p:txBody>
          </p:sp>
        </p:grpSp>
        <p:sp>
          <p:nvSpPr>
            <p:cNvPr id="14" name="TextBox 59"/>
            <p:cNvSpPr txBox="1"/>
            <p:nvPr/>
          </p:nvSpPr>
          <p:spPr>
            <a:xfrm>
              <a:off x="4395555" y="4911209"/>
              <a:ext cx="352019" cy="318325"/>
            </a:xfrm>
            <a:prstGeom prst="rect">
              <a:avLst/>
            </a:prstGeom>
            <a:noFill/>
          </p:spPr>
          <p:txBody>
            <a:bodyPr wrap="none" rtlCol="0">
              <a:spAutoFit/>
            </a:bodyPr>
            <a:lstStyle/>
            <a:p>
              <a:r>
                <a:rPr lang="en-US" sz="1400" dirty="0">
                  <a:solidFill>
                    <a:prstClr val="black"/>
                  </a:solidFill>
                </a:rPr>
                <a:t>…</a:t>
              </a:r>
            </a:p>
          </p:txBody>
        </p:sp>
        <p:sp>
          <p:nvSpPr>
            <p:cNvPr id="15" name="TextBox 60"/>
            <p:cNvSpPr txBox="1"/>
            <p:nvPr/>
          </p:nvSpPr>
          <p:spPr>
            <a:xfrm>
              <a:off x="5862405" y="4911209"/>
              <a:ext cx="352019" cy="318325"/>
            </a:xfrm>
            <a:prstGeom prst="rect">
              <a:avLst/>
            </a:prstGeom>
            <a:noFill/>
          </p:spPr>
          <p:txBody>
            <a:bodyPr wrap="none" rtlCol="0">
              <a:spAutoFit/>
            </a:bodyPr>
            <a:lstStyle/>
            <a:p>
              <a:r>
                <a:rPr lang="en-US" sz="1400" dirty="0">
                  <a:solidFill>
                    <a:prstClr val="black"/>
                  </a:solidFill>
                </a:rPr>
                <a:t>…</a:t>
              </a:r>
            </a:p>
          </p:txBody>
        </p:sp>
        <p:sp>
          <p:nvSpPr>
            <p:cNvPr id="16" name="Can 61"/>
            <p:cNvSpPr/>
            <p:nvPr/>
          </p:nvSpPr>
          <p:spPr>
            <a:xfrm>
              <a:off x="6300785" y="4343400"/>
              <a:ext cx="942975" cy="1504950"/>
            </a:xfrm>
            <a:prstGeom prst="can">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400" dirty="0" err="1">
                  <a:solidFill>
                    <a:prstClr val="white"/>
                  </a:solidFill>
                </a:rPr>
                <a:t>shard</a:t>
              </a:r>
              <a:r>
                <a:rPr lang="en-US" sz="1400" baseline="-25000" dirty="0" err="1">
                  <a:solidFill>
                    <a:prstClr val="white"/>
                  </a:solidFill>
                </a:rPr>
                <a:t>j</a:t>
              </a:r>
              <a:endParaRPr lang="en-US" sz="1400" baseline="-25000" dirty="0">
                <a:solidFill>
                  <a:prstClr val="white"/>
                </a:solidFill>
              </a:endParaRPr>
            </a:p>
          </p:txBody>
        </p:sp>
        <p:sp>
          <p:nvSpPr>
            <p:cNvPr id="17" name="Can 62"/>
            <p:cNvSpPr/>
            <p:nvPr/>
          </p:nvSpPr>
          <p:spPr>
            <a:xfrm>
              <a:off x="7710485" y="4343400"/>
              <a:ext cx="942975" cy="1504950"/>
            </a:xfrm>
            <a:prstGeom prst="can">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400" dirty="0" err="1">
                  <a:solidFill>
                    <a:prstClr val="white"/>
                  </a:solidFill>
                </a:rPr>
                <a:t>shard</a:t>
              </a:r>
              <a:r>
                <a:rPr lang="en-US" sz="1400" baseline="-25000" dirty="0" err="1">
                  <a:solidFill>
                    <a:prstClr val="white"/>
                  </a:solidFill>
                </a:rPr>
                <a:t>n</a:t>
              </a:r>
              <a:endParaRPr lang="en-US" sz="1400" baseline="-25000" dirty="0">
                <a:solidFill>
                  <a:prstClr val="white"/>
                </a:solidFill>
              </a:endParaRPr>
            </a:p>
          </p:txBody>
        </p:sp>
        <p:sp>
          <p:nvSpPr>
            <p:cNvPr id="18" name="TextBox 63"/>
            <p:cNvSpPr txBox="1"/>
            <p:nvPr/>
          </p:nvSpPr>
          <p:spPr>
            <a:xfrm>
              <a:off x="7305440" y="4911209"/>
              <a:ext cx="352019" cy="318325"/>
            </a:xfrm>
            <a:prstGeom prst="rect">
              <a:avLst/>
            </a:prstGeom>
            <a:noFill/>
          </p:spPr>
          <p:txBody>
            <a:bodyPr wrap="none" rtlCol="0">
              <a:spAutoFit/>
            </a:bodyPr>
            <a:lstStyle/>
            <a:p>
              <a:r>
                <a:rPr lang="en-US" sz="1400" dirty="0">
                  <a:solidFill>
                    <a:prstClr val="black"/>
                  </a:solidFill>
                </a:rPr>
                <a:t>…</a:t>
              </a:r>
            </a:p>
          </p:txBody>
        </p:sp>
        <p:cxnSp>
          <p:nvCxnSpPr>
            <p:cNvPr id="19" name="Elbow Connector 64"/>
            <p:cNvCxnSpPr>
              <a:stCxn id="6" idx="2"/>
              <a:endCxn id="9" idx="1"/>
            </p:cNvCxnSpPr>
            <p:nvPr/>
          </p:nvCxnSpPr>
          <p:spPr>
            <a:xfrm rot="5400000">
              <a:off x="5145344" y="3470552"/>
              <a:ext cx="999591" cy="746104"/>
            </a:xfrm>
            <a:prstGeom prst="bentConnector3">
              <a:avLst>
                <a:gd name="adj1" fmla="val 50000"/>
              </a:avLst>
            </a:prstGeom>
            <a:ln>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0" name="Picture 6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649853" y="5359841"/>
              <a:ext cx="375869" cy="375869"/>
            </a:xfrm>
            <a:prstGeom prst="rect">
              <a:avLst/>
            </a:prstGeom>
          </p:spPr>
        </p:pic>
        <p:pic>
          <p:nvPicPr>
            <p:cNvPr id="21" name="Picture 6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87239" y="5373302"/>
              <a:ext cx="375869" cy="375869"/>
            </a:xfrm>
            <a:prstGeom prst="rect">
              <a:avLst/>
            </a:prstGeom>
          </p:spPr>
        </p:pic>
        <p:pic>
          <p:nvPicPr>
            <p:cNvPr id="22" name="Picture 6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91300" y="5386763"/>
              <a:ext cx="375869" cy="375869"/>
            </a:xfrm>
            <a:prstGeom prst="rect">
              <a:avLst/>
            </a:prstGeom>
          </p:spPr>
        </p:pic>
        <p:pic>
          <p:nvPicPr>
            <p:cNvPr id="23" name="Picture 7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80118" y="5373301"/>
              <a:ext cx="375869" cy="375869"/>
            </a:xfrm>
            <a:prstGeom prst="rect">
              <a:avLst/>
            </a:prstGeom>
          </p:spPr>
        </p:pic>
        <p:cxnSp>
          <p:nvCxnSpPr>
            <p:cNvPr id="24" name="Elbow Connector 71"/>
            <p:cNvCxnSpPr>
              <a:stCxn id="6" idx="2"/>
              <a:endCxn id="16" idx="1"/>
            </p:cNvCxnSpPr>
            <p:nvPr/>
          </p:nvCxnSpPr>
          <p:spPr>
            <a:xfrm rot="16200000" flipH="1">
              <a:off x="5895437" y="3466563"/>
              <a:ext cx="999591" cy="754082"/>
            </a:xfrm>
            <a:prstGeom prst="bentConnector3">
              <a:avLst>
                <a:gd name="adj1" fmla="val 50000"/>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5" name="Elbow Connector 72"/>
            <p:cNvCxnSpPr>
              <a:stCxn id="6" idx="2"/>
              <a:endCxn id="17" idx="1"/>
            </p:cNvCxnSpPr>
            <p:nvPr/>
          </p:nvCxnSpPr>
          <p:spPr>
            <a:xfrm rot="16200000" flipH="1">
              <a:off x="6600286" y="2761713"/>
              <a:ext cx="999591" cy="2163782"/>
            </a:xfrm>
            <a:prstGeom prst="bentConnector3">
              <a:avLst>
                <a:gd name="adj1" fmla="val 50000"/>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6" name="Left-Right Arrow 74"/>
            <p:cNvSpPr/>
            <p:nvPr/>
          </p:nvSpPr>
          <p:spPr>
            <a:xfrm>
              <a:off x="8402957" y="4623309"/>
              <a:ext cx="1349103" cy="903803"/>
            </a:xfrm>
            <a:prstGeom prst="leftRightArrow">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sz="1400">
                <a:solidFill>
                  <a:prstClr val="white"/>
                </a:solidFill>
              </a:endParaRPr>
            </a:p>
          </p:txBody>
        </p:sp>
        <p:sp>
          <p:nvSpPr>
            <p:cNvPr id="27" name="TextBox 75"/>
            <p:cNvSpPr txBox="1"/>
            <p:nvPr/>
          </p:nvSpPr>
          <p:spPr>
            <a:xfrm>
              <a:off x="8616664" y="4804818"/>
              <a:ext cx="980369" cy="445654"/>
            </a:xfrm>
            <a:prstGeom prst="rect">
              <a:avLst/>
            </a:prstGeom>
            <a:noFill/>
          </p:spPr>
          <p:txBody>
            <a:bodyPr wrap="none" rtlCol="0">
              <a:spAutoFit/>
            </a:bodyPr>
            <a:lstStyle/>
            <a:p>
              <a:r>
                <a:rPr lang="en-US" sz="1100" i="1" dirty="0">
                  <a:solidFill>
                    <a:prstClr val="black"/>
                  </a:solidFill>
                </a:rPr>
                <a:t>Shard-local</a:t>
              </a:r>
            </a:p>
            <a:p>
              <a:r>
                <a:rPr lang="en-US" sz="1100" i="1" dirty="0">
                  <a:solidFill>
                    <a:prstClr val="black"/>
                  </a:solidFill>
                </a:rPr>
                <a:t>operations</a:t>
              </a:r>
            </a:p>
          </p:txBody>
        </p:sp>
        <p:sp>
          <p:nvSpPr>
            <p:cNvPr id="28" name="Rounded Rectangle 79"/>
            <p:cNvSpPr/>
            <p:nvPr/>
          </p:nvSpPr>
          <p:spPr>
            <a:xfrm>
              <a:off x="1548991" y="2325636"/>
              <a:ext cx="902809" cy="72359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prstClr val="white"/>
                  </a:solidFill>
                </a:rPr>
                <a:t>Client library</a:t>
              </a:r>
            </a:p>
          </p:txBody>
        </p:sp>
        <p:sp>
          <p:nvSpPr>
            <p:cNvPr id="29" name="Left-Right Arrow 80"/>
            <p:cNvSpPr/>
            <p:nvPr/>
          </p:nvSpPr>
          <p:spPr>
            <a:xfrm>
              <a:off x="2439267" y="2258497"/>
              <a:ext cx="2019300" cy="903803"/>
            </a:xfrm>
            <a:prstGeom prst="leftRightArrow">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sz="1400">
                <a:solidFill>
                  <a:prstClr val="white"/>
                </a:solidFill>
              </a:endParaRPr>
            </a:p>
          </p:txBody>
        </p:sp>
        <p:sp>
          <p:nvSpPr>
            <p:cNvPr id="30" name="Rounded Rectangle 85"/>
            <p:cNvSpPr/>
            <p:nvPr/>
          </p:nvSpPr>
          <p:spPr>
            <a:xfrm>
              <a:off x="9592907" y="2223872"/>
              <a:ext cx="902809" cy="116523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prstClr val="white"/>
                  </a:solidFill>
                </a:rPr>
                <a:t>Cross-shard extensions</a:t>
              </a:r>
            </a:p>
          </p:txBody>
        </p:sp>
        <p:sp>
          <p:nvSpPr>
            <p:cNvPr id="31" name="TextBox 81"/>
            <p:cNvSpPr txBox="1"/>
            <p:nvPr/>
          </p:nvSpPr>
          <p:spPr>
            <a:xfrm>
              <a:off x="2961088" y="2457777"/>
              <a:ext cx="1008930" cy="445654"/>
            </a:xfrm>
            <a:prstGeom prst="rect">
              <a:avLst/>
            </a:prstGeom>
            <a:noFill/>
          </p:spPr>
          <p:txBody>
            <a:bodyPr wrap="none" rtlCol="0">
              <a:spAutoFit/>
            </a:bodyPr>
            <a:lstStyle/>
            <a:p>
              <a:r>
                <a:rPr lang="en-US" sz="1100" i="1" dirty="0">
                  <a:solidFill>
                    <a:prstClr val="black"/>
                  </a:solidFill>
                </a:rPr>
                <a:t>Cross-shard</a:t>
              </a:r>
            </a:p>
            <a:p>
              <a:r>
                <a:rPr lang="en-US" sz="1100" i="1" dirty="0">
                  <a:solidFill>
                    <a:prstClr val="black"/>
                  </a:solidFill>
                </a:rPr>
                <a:t>operations</a:t>
              </a:r>
            </a:p>
          </p:txBody>
        </p:sp>
        <p:sp>
          <p:nvSpPr>
            <p:cNvPr id="32" name="Rounded Rectangle 82"/>
            <p:cNvSpPr/>
            <p:nvPr/>
          </p:nvSpPr>
          <p:spPr>
            <a:xfrm>
              <a:off x="1573920" y="4734074"/>
              <a:ext cx="902809" cy="72359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prstClr val="white"/>
                  </a:solidFill>
                </a:rPr>
                <a:t>Client library</a:t>
              </a:r>
            </a:p>
          </p:txBody>
        </p:sp>
        <p:sp>
          <p:nvSpPr>
            <p:cNvPr id="33" name="Left-Right Arrow 83"/>
            <p:cNvSpPr/>
            <p:nvPr/>
          </p:nvSpPr>
          <p:spPr>
            <a:xfrm>
              <a:off x="2312484" y="4643973"/>
              <a:ext cx="1349103" cy="903803"/>
            </a:xfrm>
            <a:prstGeom prst="leftRightArrow">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sz="1400">
                <a:solidFill>
                  <a:prstClr val="white"/>
                </a:solidFill>
              </a:endParaRPr>
            </a:p>
          </p:txBody>
        </p:sp>
        <p:sp>
          <p:nvSpPr>
            <p:cNvPr id="34" name="TextBox 84"/>
            <p:cNvSpPr txBox="1"/>
            <p:nvPr/>
          </p:nvSpPr>
          <p:spPr>
            <a:xfrm>
              <a:off x="2526191" y="4825482"/>
              <a:ext cx="980369" cy="445654"/>
            </a:xfrm>
            <a:prstGeom prst="rect">
              <a:avLst/>
            </a:prstGeom>
            <a:noFill/>
          </p:spPr>
          <p:txBody>
            <a:bodyPr wrap="none" rtlCol="0">
              <a:spAutoFit/>
            </a:bodyPr>
            <a:lstStyle/>
            <a:p>
              <a:r>
                <a:rPr lang="en-US" sz="1100" i="1" dirty="0">
                  <a:solidFill>
                    <a:prstClr val="black"/>
                  </a:solidFill>
                </a:rPr>
                <a:t>Shard-local</a:t>
              </a:r>
            </a:p>
            <a:p>
              <a:r>
                <a:rPr lang="en-US" sz="1100" i="1" dirty="0">
                  <a:solidFill>
                    <a:prstClr val="black"/>
                  </a:solidFill>
                </a:rPr>
                <a:t>operations</a:t>
              </a:r>
            </a:p>
          </p:txBody>
        </p:sp>
        <p:sp>
          <p:nvSpPr>
            <p:cNvPr id="35" name="Left-Right Arrow 73"/>
            <p:cNvSpPr/>
            <p:nvPr/>
          </p:nvSpPr>
          <p:spPr>
            <a:xfrm>
              <a:off x="7648804" y="2285819"/>
              <a:ext cx="2070836" cy="903803"/>
            </a:xfrm>
            <a:prstGeom prst="leftRightArrow">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sz="1400">
                <a:solidFill>
                  <a:prstClr val="white"/>
                </a:solidFill>
              </a:endParaRPr>
            </a:p>
          </p:txBody>
        </p:sp>
        <p:sp>
          <p:nvSpPr>
            <p:cNvPr id="36" name="TextBox 76"/>
            <p:cNvSpPr txBox="1"/>
            <p:nvPr/>
          </p:nvSpPr>
          <p:spPr>
            <a:xfrm>
              <a:off x="8191386" y="2526537"/>
              <a:ext cx="1008930" cy="445654"/>
            </a:xfrm>
            <a:prstGeom prst="rect">
              <a:avLst/>
            </a:prstGeom>
            <a:noFill/>
          </p:spPr>
          <p:txBody>
            <a:bodyPr wrap="none" rtlCol="0">
              <a:spAutoFit/>
            </a:bodyPr>
            <a:lstStyle/>
            <a:p>
              <a:r>
                <a:rPr lang="en-US" sz="1100" i="1" dirty="0">
                  <a:solidFill>
                    <a:prstClr val="black"/>
                  </a:solidFill>
                </a:rPr>
                <a:t>Cross-shard</a:t>
              </a:r>
            </a:p>
            <a:p>
              <a:r>
                <a:rPr lang="en-US" sz="1100" i="1" dirty="0">
                  <a:solidFill>
                    <a:prstClr val="black"/>
                  </a:solidFill>
                </a:rPr>
                <a:t>operations</a:t>
              </a:r>
            </a:p>
          </p:txBody>
        </p:sp>
      </p:grpSp>
      <p:grpSp>
        <p:nvGrpSpPr>
          <p:cNvPr id="47" name="Group 2"/>
          <p:cNvGrpSpPr/>
          <p:nvPr/>
        </p:nvGrpSpPr>
        <p:grpSpPr>
          <a:xfrm>
            <a:off x="-2044" y="6513076"/>
            <a:ext cx="12194043" cy="354000"/>
            <a:chOff x="2577137" y="4571778"/>
            <a:chExt cx="9101124" cy="1390560"/>
          </a:xfrm>
        </p:grpSpPr>
        <p:sp>
          <p:nvSpPr>
            <p:cNvPr id="48" name="TextBox 4"/>
            <p:cNvSpPr txBox="1"/>
            <p:nvPr/>
          </p:nvSpPr>
          <p:spPr>
            <a:xfrm>
              <a:off x="2577137" y="4571778"/>
              <a:ext cx="3034890" cy="1390458"/>
            </a:xfrm>
            <a:prstGeom prst="rect">
              <a:avLst/>
            </a:prstGeom>
            <a:solidFill>
              <a:srgbClr val="0072C6"/>
            </a:solidFill>
          </p:spPr>
          <p:txBody>
            <a:bodyPr wrap="square" lIns="457200" tIns="137160" rIns="365760" rtlCol="0">
              <a:noAutofit/>
            </a:bodyPr>
            <a:lstStyle/>
            <a:p>
              <a:pPr>
                <a:lnSpc>
                  <a:spcPts val="3000"/>
                </a:lnSpc>
                <a:defRPr/>
              </a:pPr>
              <a:r>
                <a:rPr lang="en-US" sz="2800" kern="0" dirty="0">
                  <a:solidFill>
                    <a:srgbClr val="FFFFFF"/>
                  </a:solidFill>
                  <a:latin typeface="Segoe UI Light"/>
                </a:rPr>
                <a:t> </a:t>
              </a:r>
            </a:p>
          </p:txBody>
        </p:sp>
        <p:sp>
          <p:nvSpPr>
            <p:cNvPr id="49" name="TextBox 6"/>
            <p:cNvSpPr txBox="1"/>
            <p:nvPr/>
          </p:nvSpPr>
          <p:spPr>
            <a:xfrm>
              <a:off x="5612027" y="4572324"/>
              <a:ext cx="6066234" cy="1390014"/>
            </a:xfrm>
            <a:prstGeom prst="rect">
              <a:avLst/>
            </a:prstGeom>
            <a:solidFill>
              <a:srgbClr val="0072C6">
                <a:lumMod val="50000"/>
              </a:srgbClr>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229166707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rapezoid 34"/>
          <p:cNvSpPr/>
          <p:nvPr/>
        </p:nvSpPr>
        <p:spPr>
          <a:xfrm rot="14529502">
            <a:off x="7102452" y="2313283"/>
            <a:ext cx="646465" cy="1911612"/>
          </a:xfrm>
          <a:prstGeom prst="trapezoid">
            <a:avLst>
              <a:gd name="adj" fmla="val 50000"/>
            </a:avLst>
          </a:prstGeom>
          <a:solidFill>
            <a:srgbClr val="0070C0">
              <a:alpha val="30000"/>
            </a:srgbClr>
          </a:solidFill>
          <a:ln w="28575">
            <a:solidFill>
              <a:srgbClr val="00206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 name="Title 1"/>
          <p:cNvSpPr>
            <a:spLocks noGrp="1"/>
          </p:cNvSpPr>
          <p:nvPr>
            <p:ph type="title" idx="4294967295"/>
          </p:nvPr>
        </p:nvSpPr>
        <p:spPr>
          <a:xfrm>
            <a:off x="0" y="0"/>
            <a:ext cx="12201525" cy="812800"/>
          </a:xfrm>
          <a:prstGeom prst="rect">
            <a:avLst/>
          </a:prstGeom>
        </p:spPr>
        <p:txBody>
          <a:bodyPr/>
          <a:lstStyle/>
          <a:p>
            <a:r>
              <a:rPr lang="en-US" dirty="0">
                <a:latin typeface="Segoe UI Light" panose="020B0502040204020203" pitchFamily="34" charset="0"/>
                <a:cs typeface="Segoe UI Light" panose="020B0502040204020203" pitchFamily="34" charset="0"/>
              </a:rPr>
              <a:t>Elastic Scale Overview</a:t>
            </a:r>
          </a:p>
        </p:txBody>
      </p:sp>
      <p:sp>
        <p:nvSpPr>
          <p:cNvPr id="33" name="Can 32"/>
          <p:cNvSpPr/>
          <p:nvPr/>
        </p:nvSpPr>
        <p:spPr bwMode="auto">
          <a:xfrm>
            <a:off x="6210449" y="2827941"/>
            <a:ext cx="1215236" cy="1173353"/>
          </a:xfrm>
          <a:prstGeom prst="can">
            <a:avLst/>
          </a:prstGeom>
          <a:solidFill>
            <a:srgbClr val="002060"/>
          </a:solidFill>
          <a:ln w="28575">
            <a:solidFill>
              <a:srgbClr val="002060"/>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a:solidFill>
                  <a:prstClr val="white"/>
                </a:solidFill>
              </a:rPr>
              <a:t>Shard Map Manager</a:t>
            </a:r>
          </a:p>
        </p:txBody>
      </p:sp>
      <p:sp>
        <p:nvSpPr>
          <p:cNvPr id="36" name="Oval 35"/>
          <p:cNvSpPr/>
          <p:nvPr/>
        </p:nvSpPr>
        <p:spPr>
          <a:xfrm rot="10329959">
            <a:off x="8106261" y="124328"/>
            <a:ext cx="3964296" cy="3918629"/>
          </a:xfrm>
          <a:prstGeom prst="ellipse">
            <a:avLst/>
          </a:prstGeom>
          <a:solidFill>
            <a:srgbClr val="0070C0">
              <a:alpha val="30000"/>
            </a:srgbClr>
          </a:solidFill>
          <a:ln w="28575">
            <a:solidFill>
              <a:srgbClr val="00206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8" name="TextBox 37"/>
          <p:cNvSpPr txBox="1"/>
          <p:nvPr/>
        </p:nvSpPr>
        <p:spPr>
          <a:xfrm>
            <a:off x="8853822" y="1475548"/>
            <a:ext cx="2321031" cy="276999"/>
          </a:xfrm>
          <a:prstGeom prst="rect">
            <a:avLst/>
          </a:prstGeom>
          <a:noFill/>
        </p:spPr>
        <p:txBody>
          <a:bodyPr wrap="square" rtlCol="0">
            <a:spAutoFit/>
          </a:bodyPr>
          <a:lstStyle/>
          <a:p>
            <a:r>
              <a:rPr lang="en-US" sz="1200" b="1" dirty="0">
                <a:solidFill>
                  <a:prstClr val="black"/>
                </a:solidFill>
              </a:rPr>
              <a:t>[</a:t>
            </a:r>
            <a:r>
              <a:rPr lang="en-US" sz="1200" b="1" dirty="0" err="1">
                <a:solidFill>
                  <a:prstClr val="black"/>
                </a:solidFill>
              </a:rPr>
              <a:t>shards_global</a:t>
            </a:r>
            <a:r>
              <a:rPr lang="en-US" sz="1200" b="1" dirty="0">
                <a:solidFill>
                  <a:prstClr val="black"/>
                </a:solidFill>
              </a:rPr>
              <a:t>]</a:t>
            </a:r>
          </a:p>
        </p:txBody>
      </p:sp>
      <p:graphicFrame>
        <p:nvGraphicFramePr>
          <p:cNvPr id="3" name="Table 2"/>
          <p:cNvGraphicFramePr>
            <a:graphicFrameLocks noGrp="1"/>
          </p:cNvGraphicFramePr>
          <p:nvPr>
            <p:extLst/>
          </p:nvPr>
        </p:nvGraphicFramePr>
        <p:xfrm>
          <a:off x="8935376" y="1733822"/>
          <a:ext cx="2358708" cy="1005840"/>
        </p:xfrm>
        <a:graphic>
          <a:graphicData uri="http://schemas.openxmlformats.org/drawingml/2006/table">
            <a:tbl>
              <a:tblPr firstRow="1" bandRow="1">
                <a:tableStyleId>{5C22544A-7EE6-4342-B048-85BDC9FD1C3A}</a:tableStyleId>
              </a:tblPr>
              <a:tblGrid>
                <a:gridCol w="382905">
                  <a:extLst>
                    <a:ext uri="{9D8B030D-6E8A-4147-A177-3AD203B41FA5}">
                      <a16:colId xmlns:a16="http://schemas.microsoft.com/office/drawing/2014/main" val="605670846"/>
                    </a:ext>
                  </a:extLst>
                </a:gridCol>
                <a:gridCol w="436880">
                  <a:extLst>
                    <a:ext uri="{9D8B030D-6E8A-4147-A177-3AD203B41FA5}">
                      <a16:colId xmlns:a16="http://schemas.microsoft.com/office/drawing/2014/main" val="2474575872"/>
                    </a:ext>
                  </a:extLst>
                </a:gridCol>
                <a:gridCol w="708343">
                  <a:extLst>
                    <a:ext uri="{9D8B030D-6E8A-4147-A177-3AD203B41FA5}">
                      <a16:colId xmlns:a16="http://schemas.microsoft.com/office/drawing/2014/main" val="3015633701"/>
                    </a:ext>
                  </a:extLst>
                </a:gridCol>
                <a:gridCol w="830580">
                  <a:extLst>
                    <a:ext uri="{9D8B030D-6E8A-4147-A177-3AD203B41FA5}">
                      <a16:colId xmlns:a16="http://schemas.microsoft.com/office/drawing/2014/main" val="3312308126"/>
                    </a:ext>
                  </a:extLst>
                </a:gridCol>
              </a:tblGrid>
              <a:tr h="0">
                <a:tc>
                  <a:txBody>
                    <a:bodyPr/>
                    <a:lstStyle/>
                    <a:p>
                      <a:r>
                        <a:rPr lang="en-US" sz="800" dirty="0" err="1"/>
                        <a:t>sid</a:t>
                      </a:r>
                      <a:endParaRPr lang="en-US" sz="800" dirty="0"/>
                    </a:p>
                  </a:txBody>
                  <a:tcPr/>
                </a:tc>
                <a:tc>
                  <a:txBody>
                    <a:bodyPr/>
                    <a:lstStyle/>
                    <a:p>
                      <a:r>
                        <a:rPr lang="en-US" sz="800" dirty="0" err="1"/>
                        <a:t>smid</a:t>
                      </a:r>
                      <a:r>
                        <a:rPr lang="en-US" sz="800" dirty="0"/>
                        <a:t> </a:t>
                      </a:r>
                    </a:p>
                  </a:txBody>
                  <a:tcPr/>
                </a:tc>
                <a:tc>
                  <a:txBody>
                    <a:bodyPr/>
                    <a:lstStyle/>
                    <a:p>
                      <a:r>
                        <a:rPr lang="en-US" sz="800" dirty="0" err="1"/>
                        <a:t>Datasource</a:t>
                      </a:r>
                      <a:endParaRPr lang="en-US" sz="800" dirty="0"/>
                    </a:p>
                  </a:txBody>
                  <a:tcPr/>
                </a:tc>
                <a:tc>
                  <a:txBody>
                    <a:bodyPr/>
                    <a:lstStyle/>
                    <a:p>
                      <a:r>
                        <a:rPr lang="en-US" sz="800" dirty="0" err="1"/>
                        <a:t>Databasename</a:t>
                      </a:r>
                      <a:endParaRPr lang="en-US" sz="800" dirty="0"/>
                    </a:p>
                  </a:txBody>
                  <a:tcPr/>
                </a:tc>
                <a:extLst>
                  <a:ext uri="{0D108BD9-81ED-4DB2-BD59-A6C34878D82A}">
                    <a16:rowId xmlns:a16="http://schemas.microsoft.com/office/drawing/2014/main" val="2622592419"/>
                  </a:ext>
                </a:extLst>
              </a:tr>
              <a:tr h="0">
                <a:tc>
                  <a:txBody>
                    <a:bodyPr/>
                    <a:lstStyle/>
                    <a:p>
                      <a:r>
                        <a:rPr lang="en-US" sz="800" dirty="0"/>
                        <a:t>1</a:t>
                      </a:r>
                    </a:p>
                  </a:txBody>
                  <a:tcPr/>
                </a:tc>
                <a:tc>
                  <a:txBody>
                    <a:bodyPr/>
                    <a:lstStyle/>
                    <a:p>
                      <a:r>
                        <a:rPr lang="en-US" sz="800" dirty="0"/>
                        <a:t>1</a:t>
                      </a:r>
                    </a:p>
                  </a:txBody>
                  <a:tcPr/>
                </a:tc>
                <a:tc>
                  <a:txBody>
                    <a:bodyPr/>
                    <a:lstStyle/>
                    <a:p>
                      <a:r>
                        <a:rPr lang="en-US" sz="800" dirty="0" err="1"/>
                        <a:t>serverName</a:t>
                      </a:r>
                      <a:endParaRPr lang="en-US" sz="800" dirty="0"/>
                    </a:p>
                  </a:txBody>
                  <a:tcPr/>
                </a:tc>
                <a:tc>
                  <a:txBody>
                    <a:bodyPr/>
                    <a:lstStyle/>
                    <a:p>
                      <a:r>
                        <a:rPr lang="en-US" sz="800" dirty="0"/>
                        <a:t>DB2</a:t>
                      </a:r>
                    </a:p>
                  </a:txBody>
                  <a:tcPr/>
                </a:tc>
                <a:extLst>
                  <a:ext uri="{0D108BD9-81ED-4DB2-BD59-A6C34878D82A}">
                    <a16:rowId xmlns:a16="http://schemas.microsoft.com/office/drawing/2014/main" val="3532917914"/>
                  </a:ext>
                </a:extLst>
              </a:tr>
              <a:tr h="0">
                <a:tc>
                  <a:txBody>
                    <a:bodyPr/>
                    <a:lstStyle/>
                    <a:p>
                      <a:r>
                        <a:rPr lang="en-US" sz="800" dirty="0"/>
                        <a:t>2</a:t>
                      </a:r>
                    </a:p>
                  </a:txBody>
                  <a:tcPr/>
                </a:tc>
                <a:tc>
                  <a:txBody>
                    <a:bodyPr/>
                    <a:lstStyle/>
                    <a:p>
                      <a:r>
                        <a:rPr lang="en-US" sz="800" dirty="0"/>
                        <a:t>1</a:t>
                      </a:r>
                    </a:p>
                  </a:txBody>
                  <a:tcPr/>
                </a:tc>
                <a:tc>
                  <a:txBody>
                    <a:bodyPr/>
                    <a:lstStyle/>
                    <a:p>
                      <a:r>
                        <a:rPr lang="en-US" sz="800" dirty="0" err="1"/>
                        <a:t>serverName</a:t>
                      </a:r>
                      <a:endParaRPr lang="en-US" sz="800" dirty="0"/>
                    </a:p>
                  </a:txBody>
                  <a:tcPr/>
                </a:tc>
                <a:tc>
                  <a:txBody>
                    <a:bodyPr/>
                    <a:lstStyle/>
                    <a:p>
                      <a:r>
                        <a:rPr lang="en-US" sz="800" dirty="0"/>
                        <a:t>DB2</a:t>
                      </a:r>
                    </a:p>
                  </a:txBody>
                  <a:tcPr/>
                </a:tc>
                <a:extLst>
                  <a:ext uri="{0D108BD9-81ED-4DB2-BD59-A6C34878D82A}">
                    <a16:rowId xmlns:a16="http://schemas.microsoft.com/office/drawing/2014/main" val="2305216411"/>
                  </a:ext>
                </a:extLst>
              </a:tr>
            </a:tbl>
          </a:graphicData>
        </a:graphic>
      </p:graphicFrame>
      <p:sp>
        <p:nvSpPr>
          <p:cNvPr id="23" name="TextBox 22"/>
          <p:cNvSpPr txBox="1"/>
          <p:nvPr/>
        </p:nvSpPr>
        <p:spPr>
          <a:xfrm>
            <a:off x="8853821" y="681961"/>
            <a:ext cx="2321031" cy="276999"/>
          </a:xfrm>
          <a:prstGeom prst="rect">
            <a:avLst/>
          </a:prstGeom>
          <a:noFill/>
        </p:spPr>
        <p:txBody>
          <a:bodyPr wrap="square" rtlCol="0">
            <a:spAutoFit/>
          </a:bodyPr>
          <a:lstStyle/>
          <a:p>
            <a:r>
              <a:rPr lang="en-US" sz="1200" b="1" dirty="0">
                <a:solidFill>
                  <a:prstClr val="black"/>
                </a:solidFill>
              </a:rPr>
              <a:t>[</a:t>
            </a:r>
            <a:r>
              <a:rPr lang="en-US" sz="1200" b="1" dirty="0" err="1">
                <a:solidFill>
                  <a:prstClr val="black"/>
                </a:solidFill>
              </a:rPr>
              <a:t>shardmaps_global</a:t>
            </a:r>
            <a:r>
              <a:rPr lang="en-US" sz="1200" b="1" dirty="0">
                <a:solidFill>
                  <a:prstClr val="black"/>
                </a:solidFill>
              </a:rPr>
              <a:t>]</a:t>
            </a:r>
          </a:p>
        </p:txBody>
      </p:sp>
      <p:graphicFrame>
        <p:nvGraphicFramePr>
          <p:cNvPr id="24" name="Table 23"/>
          <p:cNvGraphicFramePr>
            <a:graphicFrameLocks noGrp="1"/>
          </p:cNvGraphicFramePr>
          <p:nvPr>
            <p:extLst/>
          </p:nvPr>
        </p:nvGraphicFramePr>
        <p:xfrm>
          <a:off x="8935375" y="940235"/>
          <a:ext cx="1327785" cy="548640"/>
        </p:xfrm>
        <a:graphic>
          <a:graphicData uri="http://schemas.openxmlformats.org/drawingml/2006/table">
            <a:tbl>
              <a:tblPr firstRow="1" bandRow="1">
                <a:tableStyleId>{5C22544A-7EE6-4342-B048-85BDC9FD1C3A}</a:tableStyleId>
              </a:tblPr>
              <a:tblGrid>
                <a:gridCol w="436880">
                  <a:extLst>
                    <a:ext uri="{9D8B030D-6E8A-4147-A177-3AD203B41FA5}">
                      <a16:colId xmlns:a16="http://schemas.microsoft.com/office/drawing/2014/main" val="1066098924"/>
                    </a:ext>
                  </a:extLst>
                </a:gridCol>
                <a:gridCol w="890905">
                  <a:extLst>
                    <a:ext uri="{9D8B030D-6E8A-4147-A177-3AD203B41FA5}">
                      <a16:colId xmlns:a16="http://schemas.microsoft.com/office/drawing/2014/main" val="4142199856"/>
                    </a:ext>
                  </a:extLst>
                </a:gridCol>
              </a:tblGrid>
              <a:tr h="0">
                <a:tc>
                  <a:txBody>
                    <a:bodyPr/>
                    <a:lstStyle/>
                    <a:p>
                      <a:r>
                        <a:rPr lang="en-US" sz="800" dirty="0" err="1"/>
                        <a:t>smid</a:t>
                      </a:r>
                      <a:r>
                        <a:rPr lang="en-US" sz="800" dirty="0"/>
                        <a:t> </a:t>
                      </a:r>
                    </a:p>
                  </a:txBody>
                  <a:tcPr/>
                </a:tc>
                <a:tc>
                  <a:txBody>
                    <a:bodyPr/>
                    <a:lstStyle/>
                    <a:p>
                      <a:r>
                        <a:rPr lang="en-US" sz="800" dirty="0"/>
                        <a:t>name</a:t>
                      </a:r>
                    </a:p>
                  </a:txBody>
                  <a:tcPr/>
                </a:tc>
                <a:extLst>
                  <a:ext uri="{0D108BD9-81ED-4DB2-BD59-A6C34878D82A}">
                    <a16:rowId xmlns:a16="http://schemas.microsoft.com/office/drawing/2014/main" val="3617544561"/>
                  </a:ext>
                </a:extLst>
              </a:tr>
              <a:tr h="0">
                <a:tc>
                  <a:txBody>
                    <a:bodyPr/>
                    <a:lstStyle/>
                    <a:p>
                      <a:r>
                        <a:rPr lang="en-US" sz="800" dirty="0"/>
                        <a:t>1</a:t>
                      </a:r>
                    </a:p>
                  </a:txBody>
                  <a:tcPr/>
                </a:tc>
                <a:tc>
                  <a:txBody>
                    <a:bodyPr/>
                    <a:lstStyle/>
                    <a:p>
                      <a:r>
                        <a:rPr lang="en-US" sz="800" dirty="0" err="1"/>
                        <a:t>RangeShardMap</a:t>
                      </a:r>
                      <a:endParaRPr lang="en-US" sz="800" dirty="0"/>
                    </a:p>
                  </a:txBody>
                  <a:tcPr/>
                </a:tc>
                <a:extLst>
                  <a:ext uri="{0D108BD9-81ED-4DB2-BD59-A6C34878D82A}">
                    <a16:rowId xmlns:a16="http://schemas.microsoft.com/office/drawing/2014/main" val="3328234111"/>
                  </a:ext>
                </a:extLst>
              </a:tr>
            </a:tbl>
          </a:graphicData>
        </a:graphic>
      </p:graphicFrame>
      <p:sp>
        <p:nvSpPr>
          <p:cNvPr id="25" name="TextBox 24"/>
          <p:cNvSpPr txBox="1"/>
          <p:nvPr/>
        </p:nvSpPr>
        <p:spPr>
          <a:xfrm>
            <a:off x="8859481" y="2426242"/>
            <a:ext cx="2321031" cy="276999"/>
          </a:xfrm>
          <a:prstGeom prst="rect">
            <a:avLst/>
          </a:prstGeom>
          <a:noFill/>
        </p:spPr>
        <p:txBody>
          <a:bodyPr wrap="square" rtlCol="0">
            <a:spAutoFit/>
          </a:bodyPr>
          <a:lstStyle/>
          <a:p>
            <a:r>
              <a:rPr lang="en-US" sz="1200" b="1" dirty="0">
                <a:solidFill>
                  <a:prstClr val="black"/>
                </a:solidFill>
              </a:rPr>
              <a:t>[</a:t>
            </a:r>
            <a:r>
              <a:rPr lang="en-US" sz="1200" b="1" dirty="0" err="1">
                <a:solidFill>
                  <a:prstClr val="black"/>
                </a:solidFill>
              </a:rPr>
              <a:t>shard_mappings_global</a:t>
            </a:r>
            <a:r>
              <a:rPr lang="en-US" sz="1200" b="1" dirty="0">
                <a:solidFill>
                  <a:prstClr val="black"/>
                </a:solidFill>
              </a:rPr>
              <a:t>]</a:t>
            </a:r>
          </a:p>
        </p:txBody>
      </p:sp>
      <p:graphicFrame>
        <p:nvGraphicFramePr>
          <p:cNvPr id="26" name="Table 25"/>
          <p:cNvGraphicFramePr>
            <a:graphicFrameLocks noGrp="1"/>
          </p:cNvGraphicFramePr>
          <p:nvPr>
            <p:extLst/>
          </p:nvPr>
        </p:nvGraphicFramePr>
        <p:xfrm>
          <a:off x="8941035" y="2684516"/>
          <a:ext cx="2182407" cy="762000"/>
        </p:xfrm>
        <a:graphic>
          <a:graphicData uri="http://schemas.openxmlformats.org/drawingml/2006/table">
            <a:tbl>
              <a:tblPr firstRow="1" bandRow="1">
                <a:tableStyleId>{5C22544A-7EE6-4342-B048-85BDC9FD1C3A}</a:tableStyleId>
              </a:tblPr>
              <a:tblGrid>
                <a:gridCol w="373380">
                  <a:extLst>
                    <a:ext uri="{9D8B030D-6E8A-4147-A177-3AD203B41FA5}">
                      <a16:colId xmlns:a16="http://schemas.microsoft.com/office/drawing/2014/main" val="2293575361"/>
                    </a:ext>
                  </a:extLst>
                </a:gridCol>
                <a:gridCol w="436880">
                  <a:extLst>
                    <a:ext uri="{9D8B030D-6E8A-4147-A177-3AD203B41FA5}">
                      <a16:colId xmlns:a16="http://schemas.microsoft.com/office/drawing/2014/main" val="3239324611"/>
                    </a:ext>
                  </a:extLst>
                </a:gridCol>
                <a:gridCol w="373380">
                  <a:extLst>
                    <a:ext uri="{9D8B030D-6E8A-4147-A177-3AD203B41FA5}">
                      <a16:colId xmlns:a16="http://schemas.microsoft.com/office/drawing/2014/main" val="2407542853"/>
                    </a:ext>
                  </a:extLst>
                </a:gridCol>
                <a:gridCol w="384493">
                  <a:extLst>
                    <a:ext uri="{9D8B030D-6E8A-4147-A177-3AD203B41FA5}">
                      <a16:colId xmlns:a16="http://schemas.microsoft.com/office/drawing/2014/main" val="1620385894"/>
                    </a:ext>
                  </a:extLst>
                </a:gridCol>
                <a:gridCol w="614274">
                  <a:extLst>
                    <a:ext uri="{9D8B030D-6E8A-4147-A177-3AD203B41FA5}">
                      <a16:colId xmlns:a16="http://schemas.microsoft.com/office/drawing/2014/main" val="3516719946"/>
                    </a:ext>
                  </a:extLst>
                </a:gridCol>
              </a:tblGrid>
              <a:tr h="0">
                <a:tc>
                  <a:txBody>
                    <a:bodyPr/>
                    <a:lstStyle/>
                    <a:p>
                      <a:r>
                        <a:rPr lang="en-US" sz="800" dirty="0"/>
                        <a:t>mid</a:t>
                      </a:r>
                    </a:p>
                  </a:txBody>
                  <a:tcPr/>
                </a:tc>
                <a:tc>
                  <a:txBody>
                    <a:bodyPr/>
                    <a:lstStyle/>
                    <a:p>
                      <a:r>
                        <a:rPr lang="en-US" sz="800" dirty="0" err="1"/>
                        <a:t>smid</a:t>
                      </a:r>
                      <a:r>
                        <a:rPr lang="en-US" sz="800" dirty="0"/>
                        <a:t> </a:t>
                      </a:r>
                    </a:p>
                  </a:txBody>
                  <a:tcPr/>
                </a:tc>
                <a:tc>
                  <a:txBody>
                    <a:bodyPr/>
                    <a:lstStyle/>
                    <a:p>
                      <a:r>
                        <a:rPr lang="en-US" sz="800" dirty="0"/>
                        <a:t>min</a:t>
                      </a:r>
                    </a:p>
                  </a:txBody>
                  <a:tcPr/>
                </a:tc>
                <a:tc>
                  <a:txBody>
                    <a:bodyPr/>
                    <a:lstStyle/>
                    <a:p>
                      <a:r>
                        <a:rPr lang="en-US" sz="800" dirty="0"/>
                        <a:t>max</a:t>
                      </a:r>
                    </a:p>
                  </a:txBody>
                  <a:tcPr/>
                </a:tc>
                <a:tc>
                  <a:txBody>
                    <a:bodyPr/>
                    <a:lstStyle/>
                    <a:p>
                      <a:r>
                        <a:rPr lang="en-US" sz="800" dirty="0"/>
                        <a:t>Sid</a:t>
                      </a:r>
                    </a:p>
                  </a:txBody>
                  <a:tcPr/>
                </a:tc>
                <a:extLst>
                  <a:ext uri="{0D108BD9-81ED-4DB2-BD59-A6C34878D82A}">
                    <a16:rowId xmlns:a16="http://schemas.microsoft.com/office/drawing/2014/main" val="1866963361"/>
                  </a:ext>
                </a:extLst>
              </a:tr>
              <a:tr h="0">
                <a:tc>
                  <a:txBody>
                    <a:bodyPr/>
                    <a:lstStyle/>
                    <a:p>
                      <a:r>
                        <a:rPr lang="en-US" sz="800" dirty="0"/>
                        <a:t>1</a:t>
                      </a:r>
                    </a:p>
                  </a:txBody>
                  <a:tcPr/>
                </a:tc>
                <a:tc>
                  <a:txBody>
                    <a:bodyPr/>
                    <a:lstStyle/>
                    <a:p>
                      <a:r>
                        <a:rPr lang="en-US" sz="800" dirty="0"/>
                        <a:t>1</a:t>
                      </a:r>
                    </a:p>
                  </a:txBody>
                  <a:tcPr/>
                </a:tc>
                <a:tc>
                  <a:txBody>
                    <a:bodyPr/>
                    <a:lstStyle/>
                    <a:p>
                      <a:r>
                        <a:rPr lang="en-US" sz="800" dirty="0"/>
                        <a:t>0</a:t>
                      </a:r>
                    </a:p>
                  </a:txBody>
                  <a:tcPr/>
                </a:tc>
                <a:tc>
                  <a:txBody>
                    <a:bodyPr/>
                    <a:lstStyle/>
                    <a:p>
                      <a:r>
                        <a:rPr lang="en-US" sz="800" dirty="0"/>
                        <a:t>100</a:t>
                      </a:r>
                    </a:p>
                  </a:txBody>
                  <a:tcPr/>
                </a:tc>
                <a:tc>
                  <a:txBody>
                    <a:bodyPr/>
                    <a:lstStyle/>
                    <a:p>
                      <a:r>
                        <a:rPr lang="en-US" sz="800" dirty="0"/>
                        <a:t>1</a:t>
                      </a:r>
                    </a:p>
                  </a:txBody>
                  <a:tcPr/>
                </a:tc>
                <a:extLst>
                  <a:ext uri="{0D108BD9-81ED-4DB2-BD59-A6C34878D82A}">
                    <a16:rowId xmlns:a16="http://schemas.microsoft.com/office/drawing/2014/main" val="1150951107"/>
                  </a:ext>
                </a:extLst>
              </a:tr>
              <a:tr h="0">
                <a:tc>
                  <a:txBody>
                    <a:bodyPr/>
                    <a:lstStyle/>
                    <a:p>
                      <a:r>
                        <a:rPr lang="en-US" sz="800" dirty="0"/>
                        <a:t>2</a:t>
                      </a:r>
                    </a:p>
                  </a:txBody>
                  <a:tcPr/>
                </a:tc>
                <a:tc>
                  <a:txBody>
                    <a:bodyPr/>
                    <a:lstStyle/>
                    <a:p>
                      <a:r>
                        <a:rPr lang="en-US" sz="800" dirty="0"/>
                        <a:t>1</a:t>
                      </a:r>
                    </a:p>
                  </a:txBody>
                  <a:tcPr/>
                </a:tc>
                <a:tc>
                  <a:txBody>
                    <a:bodyPr/>
                    <a:lstStyle/>
                    <a:p>
                      <a:r>
                        <a:rPr lang="en-US" sz="800" dirty="0"/>
                        <a:t>100</a:t>
                      </a:r>
                    </a:p>
                  </a:txBody>
                  <a:tcPr/>
                </a:tc>
                <a:tc>
                  <a:txBody>
                    <a:bodyPr/>
                    <a:lstStyle/>
                    <a:p>
                      <a:r>
                        <a:rPr lang="en-US" sz="800" dirty="0"/>
                        <a:t>200</a:t>
                      </a:r>
                    </a:p>
                  </a:txBody>
                  <a:tcPr/>
                </a:tc>
                <a:tc>
                  <a:txBody>
                    <a:bodyPr/>
                    <a:lstStyle/>
                    <a:p>
                      <a:r>
                        <a:rPr lang="en-US" sz="800" dirty="0"/>
                        <a:t>2</a:t>
                      </a:r>
                    </a:p>
                  </a:txBody>
                  <a:tcPr/>
                </a:tc>
                <a:extLst>
                  <a:ext uri="{0D108BD9-81ED-4DB2-BD59-A6C34878D82A}">
                    <a16:rowId xmlns:a16="http://schemas.microsoft.com/office/drawing/2014/main" val="2925689512"/>
                  </a:ext>
                </a:extLst>
              </a:tr>
            </a:tbl>
          </a:graphicData>
        </a:graphic>
      </p:graphicFrame>
      <p:sp>
        <p:nvSpPr>
          <p:cNvPr id="28" name="Left Brace 27"/>
          <p:cNvSpPr/>
          <p:nvPr/>
        </p:nvSpPr>
        <p:spPr>
          <a:xfrm rot="16200000">
            <a:off x="5709370" y="1377698"/>
            <a:ext cx="441642" cy="8768537"/>
          </a:xfrm>
          <a:prstGeom prst="leftBrace">
            <a:avLst>
              <a:gd name="adj1" fmla="val 37911"/>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prstClr val="black"/>
              </a:solidFill>
            </a:endParaRPr>
          </a:p>
        </p:txBody>
      </p:sp>
      <p:sp>
        <p:nvSpPr>
          <p:cNvPr id="29" name="TextBox 28"/>
          <p:cNvSpPr txBox="1"/>
          <p:nvPr/>
        </p:nvSpPr>
        <p:spPr>
          <a:xfrm>
            <a:off x="5431427" y="6011263"/>
            <a:ext cx="997528" cy="307777"/>
          </a:xfrm>
          <a:prstGeom prst="rect">
            <a:avLst/>
          </a:prstGeom>
          <a:noFill/>
        </p:spPr>
        <p:txBody>
          <a:bodyPr wrap="square" rtlCol="0">
            <a:spAutoFit/>
          </a:bodyPr>
          <a:lstStyle/>
          <a:p>
            <a:pPr algn="ctr"/>
            <a:r>
              <a:rPr lang="en-US" sz="1400" dirty="0">
                <a:solidFill>
                  <a:prstClr val="black"/>
                </a:solidFill>
              </a:rPr>
              <a:t>Shard Set</a:t>
            </a:r>
          </a:p>
        </p:txBody>
      </p:sp>
      <p:sp>
        <p:nvSpPr>
          <p:cNvPr id="31" name="Can 30"/>
          <p:cNvSpPr/>
          <p:nvPr/>
        </p:nvSpPr>
        <p:spPr bwMode="auto">
          <a:xfrm>
            <a:off x="1545924" y="4543882"/>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a:solidFill>
                  <a:prstClr val="white"/>
                </a:solidFill>
              </a:rPr>
              <a:t>DB</a:t>
            </a:r>
            <a:r>
              <a:rPr lang="en-US" sz="1400" b="1" baseline="-25000" dirty="0">
                <a:solidFill>
                  <a:prstClr val="white"/>
                </a:solidFill>
              </a:rPr>
              <a:t>1</a:t>
            </a:r>
          </a:p>
          <a:p>
            <a:pPr algn="ctr" defTabSz="932472" fontAlgn="base">
              <a:spcBef>
                <a:spcPct val="0"/>
              </a:spcBef>
              <a:spcAft>
                <a:spcPct val="0"/>
              </a:spcAft>
            </a:pPr>
            <a:r>
              <a:rPr lang="en-US" sz="1600" baseline="-25000" dirty="0">
                <a:solidFill>
                  <a:prstClr val="white"/>
                </a:solidFill>
              </a:rPr>
              <a:t>[0-100)</a:t>
            </a: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37" name="TextBox 36"/>
          <p:cNvSpPr txBox="1"/>
          <p:nvPr/>
        </p:nvSpPr>
        <p:spPr>
          <a:xfrm>
            <a:off x="8780106" y="4849872"/>
            <a:ext cx="1308304" cy="369332"/>
          </a:xfrm>
          <a:prstGeom prst="rect">
            <a:avLst/>
          </a:prstGeom>
          <a:noFill/>
        </p:spPr>
        <p:txBody>
          <a:bodyPr wrap="square" rtlCol="0">
            <a:spAutoFit/>
          </a:bodyPr>
          <a:lstStyle/>
          <a:p>
            <a:r>
              <a:rPr lang="en-US" dirty="0">
                <a:solidFill>
                  <a:prstClr val="black"/>
                </a:solidFill>
              </a:rPr>
              <a:t>. . .</a:t>
            </a:r>
          </a:p>
        </p:txBody>
      </p:sp>
      <p:sp>
        <p:nvSpPr>
          <p:cNvPr id="39" name="Can 38"/>
          <p:cNvSpPr/>
          <p:nvPr/>
        </p:nvSpPr>
        <p:spPr bwMode="auto">
          <a:xfrm>
            <a:off x="2751621" y="4543879"/>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a:solidFill>
                  <a:prstClr val="white"/>
                </a:solidFill>
              </a:rPr>
              <a:t>DB</a:t>
            </a:r>
            <a:r>
              <a:rPr lang="en-US" sz="1400" b="1" baseline="-25000" dirty="0">
                <a:solidFill>
                  <a:prstClr val="white"/>
                </a:solidFill>
              </a:rPr>
              <a:t>2</a:t>
            </a:r>
          </a:p>
          <a:p>
            <a:pPr algn="ctr" defTabSz="932472" fontAlgn="base">
              <a:spcBef>
                <a:spcPct val="0"/>
              </a:spcBef>
              <a:spcAft>
                <a:spcPct val="0"/>
              </a:spcAft>
            </a:pPr>
            <a:r>
              <a:rPr lang="en-US" sz="1600" baseline="-25000" dirty="0">
                <a:solidFill>
                  <a:prstClr val="white"/>
                </a:solidFill>
              </a:rPr>
              <a:t>[100-200)</a:t>
            </a: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40" name="Can 39"/>
          <p:cNvSpPr/>
          <p:nvPr/>
        </p:nvSpPr>
        <p:spPr bwMode="auto">
          <a:xfrm>
            <a:off x="3957318" y="4543879"/>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a:solidFill>
                  <a:prstClr val="white"/>
                </a:solidFill>
              </a:rPr>
              <a:t>DB</a:t>
            </a:r>
            <a:r>
              <a:rPr lang="en-US" sz="1400" b="1" baseline="-25000" dirty="0">
                <a:solidFill>
                  <a:prstClr val="white"/>
                </a:solidFill>
              </a:rPr>
              <a:t>3</a:t>
            </a:r>
          </a:p>
          <a:p>
            <a:pPr algn="ctr" defTabSz="932472" fontAlgn="base">
              <a:spcBef>
                <a:spcPct val="0"/>
              </a:spcBef>
              <a:spcAft>
                <a:spcPct val="0"/>
              </a:spcAft>
            </a:pPr>
            <a:r>
              <a:rPr lang="en-US" sz="1600" baseline="-25000" dirty="0">
                <a:solidFill>
                  <a:prstClr val="white"/>
                </a:solidFill>
              </a:rPr>
              <a:t>[200-300)</a:t>
            </a: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41" name="Can 40"/>
          <p:cNvSpPr/>
          <p:nvPr/>
        </p:nvSpPr>
        <p:spPr bwMode="auto">
          <a:xfrm>
            <a:off x="5163015" y="4543879"/>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a:solidFill>
                  <a:prstClr val="white"/>
                </a:solidFill>
              </a:rPr>
              <a:t>DB</a:t>
            </a:r>
            <a:r>
              <a:rPr lang="en-US" sz="1400" b="1" baseline="-25000" dirty="0">
                <a:solidFill>
                  <a:prstClr val="white"/>
                </a:solidFill>
              </a:rPr>
              <a:t>4</a:t>
            </a:r>
          </a:p>
          <a:p>
            <a:pPr algn="ctr" defTabSz="932472" fontAlgn="base">
              <a:spcBef>
                <a:spcPct val="0"/>
              </a:spcBef>
              <a:spcAft>
                <a:spcPct val="0"/>
              </a:spcAft>
            </a:pPr>
            <a:r>
              <a:rPr lang="en-US" sz="1600" baseline="-25000" dirty="0">
                <a:solidFill>
                  <a:prstClr val="white"/>
                </a:solidFill>
              </a:rPr>
              <a:t>[300-400)</a:t>
            </a: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42" name="Can 41"/>
          <p:cNvSpPr/>
          <p:nvPr/>
        </p:nvSpPr>
        <p:spPr bwMode="auto">
          <a:xfrm>
            <a:off x="6368712" y="4543878"/>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a:solidFill>
                  <a:prstClr val="white"/>
                </a:solidFill>
              </a:rPr>
              <a:t>DB</a:t>
            </a:r>
            <a:r>
              <a:rPr lang="en-US" sz="1400" b="1" baseline="-25000" dirty="0">
                <a:solidFill>
                  <a:prstClr val="white"/>
                </a:solidFill>
              </a:rPr>
              <a:t>5</a:t>
            </a:r>
          </a:p>
          <a:p>
            <a:pPr algn="ctr" defTabSz="932472" fontAlgn="base">
              <a:spcBef>
                <a:spcPct val="0"/>
              </a:spcBef>
              <a:spcAft>
                <a:spcPct val="0"/>
              </a:spcAft>
            </a:pPr>
            <a:r>
              <a:rPr lang="en-US" sz="1600" baseline="-25000" dirty="0">
                <a:solidFill>
                  <a:prstClr val="white"/>
                </a:solidFill>
              </a:rPr>
              <a:t>[400-500)</a:t>
            </a: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43" name="Can 42"/>
          <p:cNvSpPr/>
          <p:nvPr/>
        </p:nvSpPr>
        <p:spPr bwMode="auto">
          <a:xfrm>
            <a:off x="7574409" y="4543878"/>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a:solidFill>
                  <a:prstClr val="white"/>
                </a:solidFill>
              </a:rPr>
              <a:t>DB</a:t>
            </a:r>
            <a:r>
              <a:rPr lang="en-US" sz="1400" b="1" baseline="-25000" dirty="0">
                <a:solidFill>
                  <a:prstClr val="white"/>
                </a:solidFill>
              </a:rPr>
              <a:t>5</a:t>
            </a:r>
          </a:p>
          <a:p>
            <a:pPr algn="ctr" defTabSz="932472" fontAlgn="base">
              <a:spcBef>
                <a:spcPct val="0"/>
              </a:spcBef>
              <a:spcAft>
                <a:spcPct val="0"/>
              </a:spcAft>
            </a:pPr>
            <a:r>
              <a:rPr lang="en-US" sz="1600" baseline="-25000" dirty="0">
                <a:solidFill>
                  <a:prstClr val="white"/>
                </a:solidFill>
              </a:rPr>
              <a:t>[500-600)</a:t>
            </a: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44" name="Can 43"/>
          <p:cNvSpPr/>
          <p:nvPr/>
        </p:nvSpPr>
        <p:spPr bwMode="auto">
          <a:xfrm>
            <a:off x="9334811" y="4543877"/>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err="1">
                <a:solidFill>
                  <a:prstClr val="white"/>
                </a:solidFill>
              </a:rPr>
              <a:t>DB</a:t>
            </a:r>
            <a:r>
              <a:rPr lang="en-US" sz="1400" b="1" baseline="-25000" dirty="0" err="1">
                <a:solidFill>
                  <a:prstClr val="white"/>
                </a:solidFill>
              </a:rPr>
              <a:t>n</a:t>
            </a:r>
            <a:endParaRPr lang="en-US" sz="1400" b="1" baseline="-25000" dirty="0">
              <a:solidFill>
                <a:prstClr val="white"/>
              </a:solidFill>
            </a:endParaRPr>
          </a:p>
          <a:p>
            <a:pPr algn="ctr" defTabSz="932472" fontAlgn="base">
              <a:spcBef>
                <a:spcPct val="0"/>
              </a:spcBef>
              <a:spcAft>
                <a:spcPct val="0"/>
              </a:spcAft>
            </a:pPr>
            <a:r>
              <a:rPr lang="en-US" sz="1600" baseline="-25000" dirty="0">
                <a:solidFill>
                  <a:prstClr val="white"/>
                </a:solidFill>
              </a:rPr>
              <a:t>[n-n+100)</a:t>
            </a: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grpSp>
        <p:nvGrpSpPr>
          <p:cNvPr id="46" name="Group 2"/>
          <p:cNvGrpSpPr/>
          <p:nvPr/>
        </p:nvGrpSpPr>
        <p:grpSpPr>
          <a:xfrm>
            <a:off x="-2044" y="6513076"/>
            <a:ext cx="12194043" cy="354000"/>
            <a:chOff x="2577137" y="4571778"/>
            <a:chExt cx="9101124" cy="1390560"/>
          </a:xfrm>
        </p:grpSpPr>
        <p:sp>
          <p:nvSpPr>
            <p:cNvPr id="47" name="TextBox 4"/>
            <p:cNvSpPr txBox="1"/>
            <p:nvPr/>
          </p:nvSpPr>
          <p:spPr>
            <a:xfrm>
              <a:off x="2577137" y="4571778"/>
              <a:ext cx="3034890" cy="1390458"/>
            </a:xfrm>
            <a:prstGeom prst="rect">
              <a:avLst/>
            </a:prstGeom>
            <a:solidFill>
              <a:srgbClr val="0072C6"/>
            </a:solidFill>
          </p:spPr>
          <p:txBody>
            <a:bodyPr wrap="square" lIns="457200" tIns="137160" rIns="365760" rtlCol="0">
              <a:noAutofit/>
            </a:bodyPr>
            <a:lstStyle/>
            <a:p>
              <a:pPr>
                <a:lnSpc>
                  <a:spcPts val="3000"/>
                </a:lnSpc>
                <a:defRPr/>
              </a:pPr>
              <a:r>
                <a:rPr lang="en-US" sz="2800" kern="0" dirty="0">
                  <a:solidFill>
                    <a:srgbClr val="FFFFFF"/>
                  </a:solidFill>
                  <a:latin typeface="Segoe UI Light"/>
                </a:rPr>
                <a:t> </a:t>
              </a:r>
            </a:p>
          </p:txBody>
        </p:sp>
        <p:sp>
          <p:nvSpPr>
            <p:cNvPr id="48" name="TextBox 6"/>
            <p:cNvSpPr txBox="1"/>
            <p:nvPr/>
          </p:nvSpPr>
          <p:spPr>
            <a:xfrm>
              <a:off x="5612027" y="4572324"/>
              <a:ext cx="6066234" cy="1390014"/>
            </a:xfrm>
            <a:prstGeom prst="rect">
              <a:avLst/>
            </a:prstGeom>
            <a:solidFill>
              <a:srgbClr val="0072C6">
                <a:lumMod val="50000"/>
              </a:srgbClr>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161717880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a:spLocks noChangeAspect="1"/>
          </p:cNvSpPr>
          <p:nvPr/>
        </p:nvSpPr>
        <p:spPr>
          <a:xfrm>
            <a:off x="838200" y="1790972"/>
            <a:ext cx="11310059" cy="3539430"/>
          </a:xfrm>
          <a:prstGeom prst="rect">
            <a:avLst/>
          </a:prstGeom>
        </p:spPr>
        <p:txBody>
          <a:bodyPr wrap="square">
            <a:spAutoFit/>
          </a:bodyPr>
          <a:lstStyle/>
          <a:p>
            <a:r>
              <a:rPr lang="en-US" sz="1400" dirty="0">
                <a:solidFill>
                  <a:srgbClr val="008000"/>
                </a:solidFill>
                <a:highlight>
                  <a:srgbClr val="FFFFFF"/>
                </a:highlight>
                <a:latin typeface="Consolas" panose="020B0609020204030204" pitchFamily="49" charset="0"/>
              </a:rPr>
              <a:t>// Get a routed connection for a given </a:t>
            </a:r>
            <a:r>
              <a:rPr lang="en-US" sz="1400" dirty="0" err="1">
                <a:solidFill>
                  <a:srgbClr val="008000"/>
                </a:solidFill>
                <a:highlight>
                  <a:srgbClr val="FFFFFF"/>
                </a:highlight>
                <a:latin typeface="Consolas" panose="020B0609020204030204" pitchFamily="49" charset="0"/>
              </a:rPr>
              <a:t>shardingKey</a:t>
            </a:r>
            <a:endParaRPr lang="en-US" sz="1400" dirty="0">
              <a:solidFill>
                <a:srgbClr val="000000"/>
              </a:solidFill>
              <a:highlight>
                <a:srgbClr val="FFFFFF"/>
              </a:highlight>
              <a:latin typeface="Consolas" panose="020B0609020204030204" pitchFamily="49" charset="0"/>
            </a:endParaRPr>
          </a:p>
          <a:p>
            <a:r>
              <a:rPr lang="en-US" sz="1400" dirty="0">
                <a:solidFill>
                  <a:srgbClr val="0000FF"/>
                </a:solidFill>
                <a:highlight>
                  <a:srgbClr val="FFFFFF"/>
                </a:highlight>
                <a:latin typeface="Consolas" panose="020B0609020204030204" pitchFamily="49" charset="0"/>
              </a:rPr>
              <a:t>using</a:t>
            </a:r>
            <a:r>
              <a:rPr lang="en-US" sz="1400" dirty="0">
                <a:solidFill>
                  <a:srgbClr val="000000"/>
                </a:solidFill>
                <a:highlight>
                  <a:srgbClr val="FFFFFF"/>
                </a:highlight>
                <a:latin typeface="Consolas" panose="020B0609020204030204" pitchFamily="49" charset="0"/>
              </a:rPr>
              <a:t> (</a:t>
            </a:r>
            <a:r>
              <a:rPr lang="en-US" sz="1400" dirty="0" err="1">
                <a:solidFill>
                  <a:srgbClr val="2B91AF"/>
                </a:solidFill>
                <a:highlight>
                  <a:srgbClr val="FFFFFF"/>
                </a:highlight>
                <a:latin typeface="Consolas" panose="020B0609020204030204" pitchFamily="49" charset="0"/>
              </a:rPr>
              <a:t>SqlConnection</a:t>
            </a:r>
            <a:r>
              <a:rPr lang="en-US" sz="1400" dirty="0">
                <a:solidFill>
                  <a:srgbClr val="000000"/>
                </a:solidFill>
                <a:highlight>
                  <a:srgbClr val="FFFFFF"/>
                </a:highlight>
                <a:latin typeface="Consolas" panose="020B0609020204030204" pitchFamily="49" charset="0"/>
              </a:rPr>
              <a:t> conn = </a:t>
            </a:r>
            <a:r>
              <a:rPr lang="en-US" sz="1400" dirty="0" err="1">
                <a:solidFill>
                  <a:srgbClr val="000000"/>
                </a:solidFill>
                <a:highlight>
                  <a:srgbClr val="FFFFFF"/>
                </a:highlight>
                <a:latin typeface="Consolas" panose="020B0609020204030204" pitchFamily="49" charset="0"/>
              </a:rPr>
              <a:t>ShardMap.OpenConnectionForKey</a:t>
            </a:r>
            <a:r>
              <a:rPr lang="en-US" sz="1400" dirty="0">
                <a:solidFill>
                  <a:srgbClr val="000000"/>
                </a:solidFill>
                <a:highlight>
                  <a:srgbClr val="FFFFFF"/>
                </a:highlight>
                <a:latin typeface="Consolas" panose="020B0609020204030204" pitchFamily="49" charset="0"/>
              </a:rPr>
              <a:t>(</a:t>
            </a:r>
          </a:p>
          <a:p>
            <a:r>
              <a:rPr lang="en-US" sz="1400" dirty="0">
                <a:solidFill>
                  <a:srgbClr val="000000"/>
                </a:solidFill>
                <a:highlight>
                  <a:srgbClr val="FFFFFF"/>
                </a:highlight>
                <a:latin typeface="Consolas" panose="020B0609020204030204" pitchFamily="49" charset="0"/>
              </a:rPr>
              <a:t>				</a:t>
            </a:r>
            <a:r>
              <a:rPr lang="en-US" sz="1400" dirty="0" err="1">
                <a:solidFill>
                  <a:srgbClr val="000000"/>
                </a:solidFill>
                <a:highlight>
                  <a:srgbClr val="FFFFFF"/>
                </a:highlight>
                <a:latin typeface="Consolas" panose="020B0609020204030204" pitchFamily="49" charset="0"/>
              </a:rPr>
              <a:t>shardingKey</a:t>
            </a:r>
            <a:r>
              <a:rPr lang="en-US" sz="1400" dirty="0">
                <a:solidFill>
                  <a:srgbClr val="000000"/>
                </a:solidFill>
                <a:highlight>
                  <a:srgbClr val="FFFFFF"/>
                </a:highlight>
                <a:latin typeface="Consolas" panose="020B0609020204030204" pitchFamily="49" charset="0"/>
              </a:rPr>
              <a:t>, </a:t>
            </a:r>
          </a:p>
          <a:p>
            <a:r>
              <a:rPr lang="en-US" sz="1400" dirty="0">
                <a:solidFill>
                  <a:srgbClr val="000000"/>
                </a:solidFill>
                <a:highlight>
                  <a:srgbClr val="FFFFFF"/>
                </a:highlight>
                <a:latin typeface="Consolas" panose="020B0609020204030204" pitchFamily="49" charset="0"/>
              </a:rPr>
              <a:t>				</a:t>
            </a:r>
            <a:r>
              <a:rPr lang="en-US" sz="1400" dirty="0" err="1">
                <a:solidFill>
                  <a:srgbClr val="000000"/>
                </a:solidFill>
                <a:highlight>
                  <a:srgbClr val="FFFFFF"/>
                </a:highlight>
                <a:latin typeface="Consolas" panose="020B0609020204030204" pitchFamily="49" charset="0"/>
              </a:rPr>
              <a:t>connectionString</a:t>
            </a:r>
            <a:r>
              <a:rPr lang="en-US" sz="1400" dirty="0">
                <a:solidFill>
                  <a:srgbClr val="000000"/>
                </a:solidFill>
                <a:highlight>
                  <a:srgbClr val="FFFFFF"/>
                </a:highlight>
                <a:latin typeface="Consolas" panose="020B0609020204030204" pitchFamily="49" charset="0"/>
              </a:rPr>
              <a:t> </a:t>
            </a:r>
            <a:r>
              <a:rPr lang="en-US" sz="1400" dirty="0">
                <a:solidFill>
                  <a:srgbClr val="008000"/>
                </a:solidFill>
                <a:highlight>
                  <a:srgbClr val="FFFFFF"/>
                </a:highlight>
                <a:latin typeface="Consolas" panose="020B0609020204030204" pitchFamily="49" charset="0"/>
              </a:rPr>
              <a:t>/* Credentials </a:t>
            </a:r>
            <a:r>
              <a:rPr lang="en-US" sz="1400">
                <a:solidFill>
                  <a:srgbClr val="008000"/>
                </a:solidFill>
                <a:highlight>
                  <a:srgbClr val="FFFFFF"/>
                </a:highlight>
                <a:latin typeface="Consolas" panose="020B0609020204030204" pitchFamily="49" charset="0"/>
              </a:rPr>
              <a:t>Only */</a:t>
            </a:r>
            <a:r>
              <a:rPr lang="en-US" sz="1400">
                <a:solidFill>
                  <a:srgbClr val="000000"/>
                </a:solidFill>
                <a:highlight>
                  <a:srgbClr val="FFFFFF"/>
                </a:highlight>
                <a:latin typeface="Consolas" panose="020B0609020204030204" pitchFamily="49" charset="0"/>
              </a:rPr>
              <a:t> ,</a:t>
            </a:r>
            <a:endParaRPr lang="en-US" sz="1400" dirty="0">
              <a:solidFill>
                <a:srgbClr val="000000"/>
              </a:solidFill>
              <a:highlight>
                <a:srgbClr val="FFFFFF"/>
              </a:highlight>
              <a:latin typeface="Consolas" panose="020B0609020204030204" pitchFamily="49" charset="0"/>
            </a:endParaRPr>
          </a:p>
          <a:p>
            <a:r>
              <a:rPr lang="en-US" sz="1400" dirty="0">
                <a:solidFill>
                  <a:srgbClr val="000000"/>
                </a:solidFill>
                <a:highlight>
                  <a:srgbClr val="FFFFFF"/>
                </a:highlight>
                <a:latin typeface="Consolas" panose="020B0609020204030204" pitchFamily="49" charset="0"/>
              </a:rPr>
              <a:t>				</a:t>
            </a:r>
            <a:r>
              <a:rPr lang="en-US" sz="1400" dirty="0" err="1">
                <a:solidFill>
                  <a:srgbClr val="000000"/>
                </a:solidFill>
                <a:highlight>
                  <a:srgbClr val="FFFFFF"/>
                </a:highlight>
                <a:latin typeface="Consolas" panose="020B0609020204030204" pitchFamily="49" charset="0"/>
              </a:rPr>
              <a:t>ConnectionOptions.Validate</a:t>
            </a:r>
            <a:r>
              <a:rPr lang="en-US" sz="1400" dirty="0">
                <a:solidFill>
                  <a:srgbClr val="000000"/>
                </a:solidFill>
                <a:highlight>
                  <a:srgbClr val="FFFFFF"/>
                </a:highlight>
                <a:latin typeface="Consolas" panose="020B0609020204030204" pitchFamily="49" charset="0"/>
              </a:rPr>
              <a:t>   </a:t>
            </a:r>
            <a:r>
              <a:rPr lang="en-US" sz="1400" dirty="0">
                <a:solidFill>
                  <a:srgbClr val="008000"/>
                </a:solidFill>
                <a:highlight>
                  <a:srgbClr val="FFFFFF"/>
                </a:highlight>
                <a:latin typeface="Consolas" panose="020B0609020204030204" pitchFamily="49" charset="0"/>
              </a:rPr>
              <a:t>/* Validate */ </a:t>
            </a:r>
            <a:r>
              <a:rPr lang="en-US" sz="1400" dirty="0">
                <a:solidFill>
                  <a:prstClr val="black"/>
                </a:solidFill>
                <a:highlight>
                  <a:srgbClr val="FFFFFF"/>
                </a:highlight>
                <a:latin typeface="Consolas" panose="020B0609020204030204" pitchFamily="49" charset="0"/>
              </a:rPr>
              <a:t>));</a:t>
            </a:r>
            <a:endParaRPr lang="en-US" sz="1400" dirty="0">
              <a:solidFill>
                <a:srgbClr val="008000"/>
              </a:solidFill>
              <a:highlight>
                <a:srgbClr val="FFFFFF"/>
              </a:highlight>
              <a:latin typeface="Consolas" panose="020B0609020204030204" pitchFamily="49" charset="0"/>
            </a:endParaRPr>
          </a:p>
          <a:p>
            <a:r>
              <a:rPr lang="en-US" sz="1400" dirty="0">
                <a:solidFill>
                  <a:srgbClr val="000000"/>
                </a:solidFill>
                <a:highlight>
                  <a:srgbClr val="FFFFFF"/>
                </a:highlight>
                <a:latin typeface="Consolas" panose="020B0609020204030204" pitchFamily="49" charset="0"/>
              </a:rPr>
              <a:t>{</a:t>
            </a:r>
          </a:p>
          <a:p>
            <a:r>
              <a:rPr lang="en-US" sz="1400" dirty="0">
                <a:solidFill>
                  <a:srgbClr val="0000FF"/>
                </a:solidFill>
                <a:highlight>
                  <a:srgbClr val="FFFFFF"/>
                </a:highlight>
                <a:latin typeface="Consolas" panose="020B0609020204030204" pitchFamily="49" charset="0"/>
              </a:rPr>
              <a:t>	using</a:t>
            </a:r>
            <a:r>
              <a:rPr lang="en-US" sz="1400" dirty="0">
                <a:solidFill>
                  <a:srgbClr val="000000"/>
                </a:solidFill>
                <a:highlight>
                  <a:srgbClr val="FFFFFF"/>
                </a:highlight>
                <a:latin typeface="Consolas" panose="020B0609020204030204" pitchFamily="49" charset="0"/>
              </a:rPr>
              <a:t> (</a:t>
            </a:r>
            <a:r>
              <a:rPr lang="en-US" sz="1400" dirty="0" err="1">
                <a:solidFill>
                  <a:srgbClr val="2B91AF"/>
                </a:solidFill>
                <a:highlight>
                  <a:srgbClr val="FFFFFF"/>
                </a:highlight>
                <a:latin typeface="Consolas" panose="020B0609020204030204" pitchFamily="49" charset="0"/>
              </a:rPr>
              <a:t>SqlCommand</a:t>
            </a:r>
            <a:r>
              <a:rPr lang="en-US" sz="1400" dirty="0">
                <a:solidFill>
                  <a:srgbClr val="000000"/>
                </a:solidFill>
                <a:highlight>
                  <a:srgbClr val="FFFFFF"/>
                </a:highlight>
                <a:latin typeface="Consolas" panose="020B0609020204030204" pitchFamily="49" charset="0"/>
              </a:rPr>
              <a:t> </a:t>
            </a:r>
            <a:r>
              <a:rPr lang="en-US" sz="1400" dirty="0" err="1">
                <a:solidFill>
                  <a:srgbClr val="000000"/>
                </a:solidFill>
                <a:highlight>
                  <a:srgbClr val="FFFFFF"/>
                </a:highlight>
                <a:latin typeface="Consolas" panose="020B0609020204030204" pitchFamily="49" charset="0"/>
              </a:rPr>
              <a:t>cmd</a:t>
            </a:r>
            <a:r>
              <a:rPr lang="en-US" sz="1400" dirty="0">
                <a:solidFill>
                  <a:srgbClr val="000000"/>
                </a:solidFill>
                <a:highlight>
                  <a:srgbClr val="FFFFFF"/>
                </a:highlight>
                <a:latin typeface="Consolas" panose="020B0609020204030204" pitchFamily="49" charset="0"/>
              </a:rPr>
              <a:t> = </a:t>
            </a:r>
            <a:r>
              <a:rPr lang="en-US" sz="1400" dirty="0">
                <a:solidFill>
                  <a:srgbClr val="2B91AF"/>
                </a:solidFill>
                <a:highlight>
                  <a:srgbClr val="FFFFFF"/>
                </a:highlight>
                <a:latin typeface="Consolas" panose="020B0609020204030204" pitchFamily="49" charset="0"/>
              </a:rPr>
              <a:t>new </a:t>
            </a:r>
            <a:r>
              <a:rPr lang="en-US" sz="1400" dirty="0" err="1">
                <a:solidFill>
                  <a:srgbClr val="2B91AF"/>
                </a:solidFill>
                <a:highlight>
                  <a:srgbClr val="FFFFFF"/>
                </a:highlight>
                <a:latin typeface="Consolas" panose="020B0609020204030204" pitchFamily="49" charset="0"/>
              </a:rPr>
              <a:t>SqlCommand</a:t>
            </a:r>
            <a:r>
              <a:rPr lang="en-US" sz="1400" dirty="0">
                <a:solidFill>
                  <a:srgbClr val="000000"/>
                </a:solidFill>
                <a:highlight>
                  <a:srgbClr val="FFFFFF"/>
                </a:highlight>
                <a:latin typeface="Consolas" panose="020B0609020204030204" pitchFamily="49" charset="0"/>
              </a:rPr>
              <a:t>()</a:t>
            </a:r>
          </a:p>
          <a:p>
            <a:r>
              <a:rPr lang="en-US" sz="1400" dirty="0">
                <a:solidFill>
                  <a:srgbClr val="000000"/>
                </a:solidFill>
                <a:highlight>
                  <a:srgbClr val="FFFFFF"/>
                </a:highlight>
                <a:latin typeface="Consolas" panose="020B0609020204030204" pitchFamily="49" charset="0"/>
              </a:rPr>
              <a:t>         {</a:t>
            </a:r>
          </a:p>
          <a:p>
            <a:r>
              <a:rPr lang="en-US" sz="1400" dirty="0">
                <a:solidFill>
                  <a:srgbClr val="000000"/>
                </a:solidFill>
                <a:highlight>
                  <a:srgbClr val="FFFFFF"/>
                </a:highlight>
                <a:latin typeface="Consolas" panose="020B0609020204030204" pitchFamily="49" charset="0"/>
              </a:rPr>
              <a:t>		</a:t>
            </a:r>
            <a:r>
              <a:rPr lang="en-US" sz="1400" dirty="0" err="1">
                <a:solidFill>
                  <a:srgbClr val="000000"/>
                </a:solidFill>
                <a:highlight>
                  <a:srgbClr val="FFFFFF"/>
                </a:highlight>
                <a:latin typeface="Consolas" panose="020B0609020204030204" pitchFamily="49" charset="0"/>
              </a:rPr>
              <a:t>cmd.Connection</a:t>
            </a:r>
            <a:r>
              <a:rPr lang="en-US" sz="1400" dirty="0">
                <a:solidFill>
                  <a:srgbClr val="000000"/>
                </a:solidFill>
                <a:highlight>
                  <a:srgbClr val="FFFFFF"/>
                </a:highlight>
                <a:latin typeface="Consolas" panose="020B0609020204030204" pitchFamily="49" charset="0"/>
              </a:rPr>
              <a:t> = conn;</a:t>
            </a:r>
          </a:p>
          <a:p>
            <a:r>
              <a:rPr lang="en-US" sz="1400" dirty="0">
                <a:solidFill>
                  <a:srgbClr val="000000"/>
                </a:solidFill>
                <a:highlight>
                  <a:srgbClr val="FFFFFF"/>
                </a:highlight>
                <a:latin typeface="Consolas" panose="020B0609020204030204" pitchFamily="49" charset="0"/>
              </a:rPr>
              <a:t>		</a:t>
            </a:r>
            <a:r>
              <a:rPr lang="en-US" sz="1400" dirty="0" err="1">
                <a:solidFill>
                  <a:srgbClr val="000000"/>
                </a:solidFill>
                <a:highlight>
                  <a:srgbClr val="FFFFFF"/>
                </a:highlight>
                <a:latin typeface="Consolas" panose="020B0609020204030204" pitchFamily="49" charset="0"/>
              </a:rPr>
              <a:t>cmd.CommandText</a:t>
            </a:r>
            <a:r>
              <a:rPr lang="en-US" sz="1400" dirty="0">
                <a:solidFill>
                  <a:srgbClr val="000000"/>
                </a:solidFill>
                <a:highlight>
                  <a:srgbClr val="FFFFFF"/>
                </a:highlight>
                <a:latin typeface="Consolas" panose="020B0609020204030204" pitchFamily="49" charset="0"/>
              </a:rPr>
              <a:t> = </a:t>
            </a:r>
            <a:r>
              <a:rPr lang="en-US" sz="1400" dirty="0">
                <a:solidFill>
                  <a:srgbClr val="A31515"/>
                </a:solidFill>
                <a:highlight>
                  <a:srgbClr val="FFFFFF"/>
                </a:highlight>
                <a:latin typeface="Consolas" panose="020B0609020204030204" pitchFamily="49" charset="0"/>
              </a:rPr>
              <a:t>"SELECT </a:t>
            </a:r>
            <a:r>
              <a:rPr lang="en-US" sz="1400" dirty="0" err="1">
                <a:solidFill>
                  <a:srgbClr val="A31515"/>
                </a:solidFill>
                <a:highlight>
                  <a:srgbClr val="FFFFFF"/>
                </a:highlight>
                <a:latin typeface="Consolas" panose="020B0609020204030204" pitchFamily="49" charset="0"/>
              </a:rPr>
              <a:t>dbNameField</a:t>
            </a:r>
            <a:r>
              <a:rPr lang="en-US" sz="1400" dirty="0">
                <a:solidFill>
                  <a:srgbClr val="A31515"/>
                </a:solidFill>
                <a:highlight>
                  <a:srgbClr val="FFFFFF"/>
                </a:highlight>
                <a:latin typeface="Consolas" panose="020B0609020204030204" pitchFamily="49" charset="0"/>
              </a:rPr>
              <a:t>, </a:t>
            </a:r>
            <a:r>
              <a:rPr lang="en-US" sz="1400" dirty="0" err="1">
                <a:solidFill>
                  <a:srgbClr val="A31515"/>
                </a:solidFill>
                <a:highlight>
                  <a:srgbClr val="FFFFFF"/>
                </a:highlight>
                <a:latin typeface="Consolas" panose="020B0609020204030204" pitchFamily="49" charset="0"/>
              </a:rPr>
              <a:t>TestIntField</a:t>
            </a:r>
            <a:r>
              <a:rPr lang="en-US" sz="1400" dirty="0">
                <a:solidFill>
                  <a:srgbClr val="A31515"/>
                </a:solidFill>
                <a:highlight>
                  <a:srgbClr val="FFFFFF"/>
                </a:highlight>
                <a:latin typeface="Consolas" panose="020B0609020204030204" pitchFamily="49" charset="0"/>
              </a:rPr>
              <a:t>, </a:t>
            </a:r>
            <a:r>
              <a:rPr lang="en-US" sz="1400" dirty="0" err="1">
                <a:solidFill>
                  <a:srgbClr val="A31515"/>
                </a:solidFill>
                <a:highlight>
                  <a:srgbClr val="FFFFFF"/>
                </a:highlight>
                <a:latin typeface="Consolas" panose="020B0609020204030204" pitchFamily="49" charset="0"/>
              </a:rPr>
              <a:t>TestBigIntField</a:t>
            </a:r>
            <a:r>
              <a:rPr lang="en-US" sz="1400" dirty="0">
                <a:solidFill>
                  <a:srgbClr val="A31515"/>
                </a:solidFill>
                <a:highlight>
                  <a:srgbClr val="FFFFFF"/>
                </a:highlight>
                <a:latin typeface="Consolas" panose="020B0609020204030204" pitchFamily="49" charset="0"/>
              </a:rPr>
              <a:t> FROM </a:t>
            </a:r>
            <a:r>
              <a:rPr lang="en-US" sz="1400" dirty="0" err="1">
                <a:solidFill>
                  <a:srgbClr val="A31515"/>
                </a:solidFill>
                <a:highlight>
                  <a:srgbClr val="FFFFFF"/>
                </a:highlight>
                <a:latin typeface="Consolas" panose="020B0609020204030204" pitchFamily="49" charset="0"/>
              </a:rPr>
              <a:t>ShardedTable</a:t>
            </a:r>
            <a:r>
              <a:rPr lang="en-US" sz="1400" dirty="0">
                <a:solidFill>
                  <a:srgbClr val="A31515"/>
                </a:solidFill>
                <a:highlight>
                  <a:srgbClr val="FFFFFF"/>
                </a:highlight>
                <a:latin typeface="Consolas" panose="020B0609020204030204" pitchFamily="49" charset="0"/>
              </a:rPr>
              <a:t>"</a:t>
            </a:r>
            <a:r>
              <a:rPr lang="en-US" sz="1400" dirty="0">
                <a:solidFill>
                  <a:srgbClr val="000000"/>
                </a:solidFill>
                <a:highlight>
                  <a:srgbClr val="FFFFFF"/>
                </a:highlight>
                <a:latin typeface="Consolas" panose="020B0609020204030204" pitchFamily="49" charset="0"/>
              </a:rPr>
              <a:t>;</a:t>
            </a:r>
          </a:p>
          <a:p>
            <a:endParaRPr lang="en-US" sz="1400" dirty="0">
              <a:solidFill>
                <a:srgbClr val="000000"/>
              </a:solidFill>
              <a:highlight>
                <a:srgbClr val="FFFFFF"/>
              </a:highlight>
              <a:latin typeface="Consolas" panose="020B0609020204030204" pitchFamily="49" charset="0"/>
            </a:endParaRPr>
          </a:p>
          <a:p>
            <a:r>
              <a:rPr lang="en-US" sz="1400" dirty="0">
                <a:solidFill>
                  <a:srgbClr val="000000"/>
                </a:solidFill>
                <a:highlight>
                  <a:srgbClr val="FFFFFF"/>
                </a:highlight>
                <a:latin typeface="Consolas" panose="020B0609020204030204" pitchFamily="49" charset="0"/>
              </a:rPr>
              <a:t>		</a:t>
            </a:r>
            <a:r>
              <a:rPr lang="en-US" sz="1400" dirty="0" err="1">
                <a:solidFill>
                  <a:srgbClr val="2B91AF"/>
                </a:solidFill>
                <a:highlight>
                  <a:srgbClr val="FFFFFF"/>
                </a:highlight>
                <a:latin typeface="Consolas" panose="020B0609020204030204" pitchFamily="49" charset="0"/>
              </a:rPr>
              <a:t>SqlDataReader</a:t>
            </a:r>
            <a:r>
              <a:rPr lang="en-US" sz="1400" dirty="0">
                <a:solidFill>
                  <a:srgbClr val="000000"/>
                </a:solidFill>
                <a:highlight>
                  <a:srgbClr val="FFFFFF"/>
                </a:highlight>
                <a:latin typeface="Consolas" panose="020B0609020204030204" pitchFamily="49" charset="0"/>
              </a:rPr>
              <a:t> </a:t>
            </a:r>
            <a:r>
              <a:rPr lang="en-US" sz="1400" dirty="0" err="1">
                <a:solidFill>
                  <a:srgbClr val="000000"/>
                </a:solidFill>
                <a:highlight>
                  <a:srgbClr val="FFFFFF"/>
                </a:highlight>
                <a:latin typeface="Consolas" panose="020B0609020204030204" pitchFamily="49" charset="0"/>
              </a:rPr>
              <a:t>sdr</a:t>
            </a:r>
            <a:r>
              <a:rPr lang="en-US" sz="1400" dirty="0">
                <a:solidFill>
                  <a:srgbClr val="000000"/>
                </a:solidFill>
                <a:highlight>
                  <a:srgbClr val="FFFFFF"/>
                </a:highlight>
                <a:latin typeface="Consolas" panose="020B0609020204030204" pitchFamily="49" charset="0"/>
              </a:rPr>
              <a:t> = </a:t>
            </a:r>
            <a:r>
              <a:rPr lang="en-US" sz="1400" dirty="0" err="1">
                <a:solidFill>
                  <a:srgbClr val="000000"/>
                </a:solidFill>
                <a:highlight>
                  <a:srgbClr val="FFFFFF"/>
                </a:highlight>
                <a:latin typeface="Consolas" panose="020B0609020204030204" pitchFamily="49" charset="0"/>
              </a:rPr>
              <a:t>cmd.ExecuteReader</a:t>
            </a:r>
            <a:r>
              <a:rPr lang="en-US" sz="1400" dirty="0">
                <a:solidFill>
                  <a:srgbClr val="000000"/>
                </a:solidFill>
                <a:highlight>
                  <a:srgbClr val="FFFFFF"/>
                </a:highlight>
                <a:latin typeface="Consolas" panose="020B0609020204030204" pitchFamily="49" charset="0"/>
              </a:rPr>
              <a:t>();</a:t>
            </a:r>
          </a:p>
          <a:p>
            <a:endParaRPr lang="en-US" sz="1400" dirty="0">
              <a:solidFill>
                <a:srgbClr val="000000"/>
              </a:solidFill>
              <a:highlight>
                <a:srgbClr val="FFFFFF"/>
              </a:highlight>
              <a:latin typeface="Consolas" panose="020B0609020204030204" pitchFamily="49" charset="0"/>
            </a:endParaRPr>
          </a:p>
          <a:p>
            <a:r>
              <a:rPr lang="en-US" sz="1400" dirty="0">
                <a:solidFill>
                  <a:srgbClr val="000000"/>
                </a:solidFill>
                <a:highlight>
                  <a:srgbClr val="FFFFFF"/>
                </a:highlight>
                <a:latin typeface="Consolas" panose="020B0609020204030204" pitchFamily="49" charset="0"/>
              </a:rPr>
              <a:t>		</a:t>
            </a:r>
            <a:r>
              <a:rPr lang="en-US" sz="1400" dirty="0">
                <a:solidFill>
                  <a:srgbClr val="008000"/>
                </a:solidFill>
                <a:highlight>
                  <a:srgbClr val="FFFFFF"/>
                </a:highlight>
                <a:latin typeface="Consolas" panose="020B0609020204030204" pitchFamily="49" charset="0"/>
              </a:rPr>
              <a:t>// Now consume results from the data reader…</a:t>
            </a:r>
          </a:p>
          <a:p>
            <a:r>
              <a:rPr lang="en-US" sz="1400" dirty="0">
                <a:solidFill>
                  <a:srgbClr val="000000"/>
                </a:solidFill>
                <a:highlight>
                  <a:srgbClr val="FFFFFF"/>
                </a:highlight>
                <a:latin typeface="Consolas" panose="020B0609020204030204" pitchFamily="49" charset="0"/>
              </a:rPr>
              <a:t>	}</a:t>
            </a:r>
          </a:p>
          <a:p>
            <a:r>
              <a:rPr lang="en-US" sz="1400" dirty="0">
                <a:solidFill>
                  <a:srgbClr val="000000"/>
                </a:solidFill>
                <a:highlight>
                  <a:srgbClr val="FFFFFF"/>
                </a:highlight>
                <a:latin typeface="Consolas" panose="020B0609020204030204" pitchFamily="49" charset="0"/>
              </a:rPr>
              <a:t>}</a:t>
            </a:r>
          </a:p>
        </p:txBody>
      </p:sp>
      <p:sp>
        <p:nvSpPr>
          <p:cNvPr id="6" name="Title 1"/>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prstClr val="black"/>
                </a:solidFill>
                <a:latin typeface="Segoe UI Light" panose="020B0502040204020203" pitchFamily="34" charset="0"/>
                <a:cs typeface="Segoe UI Light" panose="020B0502040204020203" pitchFamily="34" charset="0"/>
              </a:rPr>
              <a:t>Data Dependent Routing (DDR)</a:t>
            </a:r>
          </a:p>
        </p:txBody>
      </p:sp>
      <p:grpSp>
        <p:nvGrpSpPr>
          <p:cNvPr id="7" name="Group 2"/>
          <p:cNvGrpSpPr/>
          <p:nvPr/>
        </p:nvGrpSpPr>
        <p:grpSpPr>
          <a:xfrm>
            <a:off x="-2044" y="6513076"/>
            <a:ext cx="12194043" cy="354000"/>
            <a:chOff x="2577137" y="4571778"/>
            <a:chExt cx="9101124" cy="1390560"/>
          </a:xfrm>
        </p:grpSpPr>
        <p:sp>
          <p:nvSpPr>
            <p:cNvPr id="8" name="TextBox 4"/>
            <p:cNvSpPr txBox="1"/>
            <p:nvPr/>
          </p:nvSpPr>
          <p:spPr>
            <a:xfrm>
              <a:off x="2577137" y="4571778"/>
              <a:ext cx="3034890" cy="1390458"/>
            </a:xfrm>
            <a:prstGeom prst="rect">
              <a:avLst/>
            </a:prstGeom>
            <a:solidFill>
              <a:srgbClr val="0072C6"/>
            </a:solidFill>
          </p:spPr>
          <p:txBody>
            <a:bodyPr wrap="square" lIns="457200" tIns="137160" rIns="365760" rtlCol="0">
              <a:noAutofit/>
            </a:bodyPr>
            <a:lstStyle/>
            <a:p>
              <a:pPr>
                <a:lnSpc>
                  <a:spcPts val="3000"/>
                </a:lnSpc>
                <a:defRPr/>
              </a:pPr>
              <a:r>
                <a:rPr lang="en-US" sz="2800" kern="0" dirty="0">
                  <a:solidFill>
                    <a:srgbClr val="FFFFFF"/>
                  </a:solidFill>
                  <a:latin typeface="Segoe UI Light"/>
                </a:rPr>
                <a:t> </a:t>
              </a:r>
            </a:p>
          </p:txBody>
        </p:sp>
        <p:sp>
          <p:nvSpPr>
            <p:cNvPr id="9" name="TextBox 6"/>
            <p:cNvSpPr txBox="1"/>
            <p:nvPr/>
          </p:nvSpPr>
          <p:spPr>
            <a:xfrm>
              <a:off x="5612027" y="4572324"/>
              <a:ext cx="6066234" cy="1390014"/>
            </a:xfrm>
            <a:prstGeom prst="rect">
              <a:avLst/>
            </a:prstGeom>
            <a:solidFill>
              <a:srgbClr val="0072C6">
                <a:lumMod val="50000"/>
              </a:srgbClr>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21387735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2114550"/>
            <a:ext cx="12192000" cy="4743450"/>
          </a:xfrm>
          <a:prstGeom prst="rect">
            <a:avLst/>
          </a:prstGeom>
        </p:spPr>
        <p:txBody>
          <a:bodyPr/>
          <a:lstStyle/>
          <a:p>
            <a:pPr algn="ctr"/>
            <a:r>
              <a:rPr lang="en-US" sz="6600" dirty="0"/>
              <a:t>Microsoft Azure</a:t>
            </a:r>
            <a:br>
              <a:rPr lang="en-US" sz="11500" dirty="0"/>
            </a:br>
            <a:r>
              <a:rPr lang="en-US" sz="11500" dirty="0"/>
              <a:t>Storage Blob</a:t>
            </a:r>
          </a:p>
        </p:txBody>
      </p:sp>
      <p:pic>
        <p:nvPicPr>
          <p:cNvPr id="5" name="Picture 4"/>
          <p:cNvPicPr>
            <a:picLocks noChangeAspect="1"/>
          </p:cNvPicPr>
          <p:nvPr/>
        </p:nvPicPr>
        <p:blipFill>
          <a:blip r:embed="rId2"/>
          <a:stretch>
            <a:fillRect/>
          </a:stretch>
        </p:blipFill>
        <p:spPr>
          <a:xfrm>
            <a:off x="5281165" y="381093"/>
            <a:ext cx="1629670" cy="1409101"/>
          </a:xfrm>
          <a:prstGeom prst="rect">
            <a:avLst/>
          </a:prstGeom>
        </p:spPr>
      </p:pic>
    </p:spTree>
    <p:extLst>
      <p:ext uri="{BB962C8B-B14F-4D97-AF65-F5344CB8AC3E}">
        <p14:creationId xmlns:p14="http://schemas.microsoft.com/office/powerpoint/2010/main" val="2049403449"/>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a:spLocks noChangeAspect="1"/>
          </p:cNvSpPr>
          <p:nvPr/>
        </p:nvSpPr>
        <p:spPr>
          <a:xfrm>
            <a:off x="990600" y="1744674"/>
            <a:ext cx="11310059" cy="4616648"/>
          </a:xfrm>
          <a:prstGeom prst="rect">
            <a:avLst/>
          </a:prstGeom>
        </p:spPr>
        <p:txBody>
          <a:bodyPr wrap="square">
            <a:spAutoFit/>
          </a:bodyPr>
          <a:lstStyle/>
          <a:p>
            <a:r>
              <a:rPr lang="en-US" sz="1400" dirty="0">
                <a:solidFill>
                  <a:srgbClr val="0000FF"/>
                </a:solidFill>
                <a:highlight>
                  <a:srgbClr val="FFFFFF"/>
                </a:highlight>
                <a:latin typeface="Consolas" panose="020B0609020204030204" pitchFamily="49" charset="0"/>
              </a:rPr>
              <a:t>using</a:t>
            </a:r>
            <a:r>
              <a:rPr lang="en-US" sz="1400" dirty="0">
                <a:solidFill>
                  <a:srgbClr val="000000"/>
                </a:solidFill>
                <a:highlight>
                  <a:srgbClr val="FFFFFF"/>
                </a:highlight>
                <a:latin typeface="Consolas" panose="020B0609020204030204" pitchFamily="49" charset="0"/>
              </a:rPr>
              <a:t> (</a:t>
            </a:r>
            <a:r>
              <a:rPr lang="en-US" sz="1400" dirty="0" err="1">
                <a:solidFill>
                  <a:srgbClr val="2B91AF"/>
                </a:solidFill>
                <a:highlight>
                  <a:srgbClr val="FFFFFF"/>
                </a:highlight>
                <a:latin typeface="Consolas" panose="020B0609020204030204" pitchFamily="49" charset="0"/>
              </a:rPr>
              <a:t>MultiShardConnection</a:t>
            </a:r>
            <a:r>
              <a:rPr lang="en-US" sz="1400" dirty="0">
                <a:solidFill>
                  <a:srgbClr val="000000"/>
                </a:solidFill>
                <a:highlight>
                  <a:srgbClr val="FFFFFF"/>
                </a:highlight>
                <a:latin typeface="Consolas" panose="020B0609020204030204" pitchFamily="49" charset="0"/>
              </a:rPr>
              <a:t> conn = </a:t>
            </a:r>
            <a:r>
              <a:rPr lang="en-US" sz="1400" dirty="0">
                <a:solidFill>
                  <a:srgbClr val="0000FF"/>
                </a:solidFill>
                <a:highlight>
                  <a:srgbClr val="FFFFFF"/>
                </a:highlight>
                <a:latin typeface="Consolas" panose="020B0609020204030204" pitchFamily="49" charset="0"/>
              </a:rPr>
              <a:t>new</a:t>
            </a:r>
            <a:r>
              <a:rPr lang="en-US" sz="1400" dirty="0">
                <a:solidFill>
                  <a:srgbClr val="000000"/>
                </a:solidFill>
                <a:highlight>
                  <a:srgbClr val="FFFFFF"/>
                </a:highlight>
                <a:latin typeface="Consolas" panose="020B0609020204030204" pitchFamily="49" charset="0"/>
              </a:rPr>
              <a:t> </a:t>
            </a:r>
            <a:r>
              <a:rPr lang="en-US" sz="1400" dirty="0" err="1">
                <a:solidFill>
                  <a:srgbClr val="2B91AF"/>
                </a:solidFill>
                <a:highlight>
                  <a:srgbClr val="FFFFFF"/>
                </a:highlight>
                <a:latin typeface="Consolas" panose="020B0609020204030204" pitchFamily="49" charset="0"/>
              </a:rPr>
              <a:t>MultiShardConnection</a:t>
            </a:r>
            <a:r>
              <a:rPr lang="en-US" sz="1400" dirty="0">
                <a:solidFill>
                  <a:srgbClr val="000000"/>
                </a:solidFill>
                <a:highlight>
                  <a:srgbClr val="FFFFFF"/>
                </a:highlight>
                <a:latin typeface="Consolas" panose="020B0609020204030204" pitchFamily="49" charset="0"/>
              </a:rPr>
              <a:t>(</a:t>
            </a:r>
            <a:r>
              <a:rPr lang="en-US" sz="1400" dirty="0" err="1">
                <a:solidFill>
                  <a:srgbClr val="000000"/>
                </a:solidFill>
                <a:highlight>
                  <a:srgbClr val="FFFFFF"/>
                </a:highlight>
                <a:latin typeface="Consolas" panose="020B0609020204030204" pitchFamily="49" charset="0"/>
              </a:rPr>
              <a:t>m_shardMap.GetAllShards</a:t>
            </a:r>
            <a:r>
              <a:rPr lang="en-US" sz="1400" dirty="0">
                <a:solidFill>
                  <a:srgbClr val="000000"/>
                </a:solidFill>
                <a:highlight>
                  <a:srgbClr val="FFFFFF"/>
                </a:highlight>
                <a:latin typeface="Consolas" panose="020B0609020204030204" pitchFamily="49" charset="0"/>
              </a:rPr>
              <a:t>(</a:t>
            </a:r>
            <a:r>
              <a:rPr lang="en-US" sz="1400" dirty="0">
                <a:solidFill>
                  <a:srgbClr val="0000FF"/>
                </a:solidFill>
                <a:highlight>
                  <a:srgbClr val="FFFFFF"/>
                </a:highlight>
                <a:latin typeface="Consolas" panose="020B0609020204030204" pitchFamily="49" charset="0"/>
              </a:rPr>
              <a:t>null</a:t>
            </a:r>
            <a:r>
              <a:rPr lang="en-US" sz="1400" dirty="0">
                <a:solidFill>
                  <a:srgbClr val="000000"/>
                </a:solidFill>
                <a:highlight>
                  <a:srgbClr val="FFFFFF"/>
                </a:highlight>
                <a:latin typeface="Consolas" panose="020B0609020204030204" pitchFamily="49" charset="0"/>
              </a:rPr>
              <a:t>), </a:t>
            </a:r>
            <a:r>
              <a:rPr lang="en-US" sz="1400" dirty="0" err="1">
                <a:solidFill>
                  <a:srgbClr val="2B91AF"/>
                </a:solidFill>
                <a:highlight>
                  <a:srgbClr val="FFFFFF"/>
                </a:highlight>
                <a:latin typeface="Consolas" panose="020B0609020204030204" pitchFamily="49" charset="0"/>
              </a:rPr>
              <a:t>MultiShardTestUtils</a:t>
            </a:r>
            <a:r>
              <a:rPr lang="en-US" sz="1400" dirty="0" err="1">
                <a:solidFill>
                  <a:srgbClr val="000000"/>
                </a:solidFill>
                <a:highlight>
                  <a:srgbClr val="FFFFFF"/>
                </a:highlight>
                <a:latin typeface="Consolas" panose="020B0609020204030204" pitchFamily="49" charset="0"/>
              </a:rPr>
              <a:t>.GetTestSqlCredential</a:t>
            </a:r>
            <a:r>
              <a:rPr lang="en-US" sz="1400" dirty="0">
                <a:solidFill>
                  <a:srgbClr val="000000"/>
                </a:solidFill>
                <a:highlight>
                  <a:srgbClr val="FFFFFF"/>
                </a:highlight>
                <a:latin typeface="Consolas" panose="020B0609020204030204" pitchFamily="49" charset="0"/>
              </a:rPr>
              <a:t>()))</a:t>
            </a:r>
          </a:p>
          <a:p>
            <a:r>
              <a:rPr lang="en-US" sz="1400" dirty="0">
                <a:solidFill>
                  <a:srgbClr val="000000"/>
                </a:solidFill>
                <a:highlight>
                  <a:srgbClr val="FFFFFF"/>
                </a:highlight>
                <a:latin typeface="Consolas" panose="020B0609020204030204" pitchFamily="49" charset="0"/>
              </a:rPr>
              <a:t>{</a:t>
            </a:r>
          </a:p>
          <a:p>
            <a:r>
              <a:rPr lang="en-US" sz="1400" dirty="0">
                <a:solidFill>
                  <a:srgbClr val="000000"/>
                </a:solidFill>
                <a:highlight>
                  <a:srgbClr val="FFFFFF"/>
                </a:highlight>
                <a:latin typeface="Consolas" panose="020B0609020204030204" pitchFamily="49" charset="0"/>
              </a:rPr>
              <a:t>    </a:t>
            </a:r>
            <a:r>
              <a:rPr lang="en-US" sz="1400" dirty="0">
                <a:solidFill>
                  <a:srgbClr val="0000FF"/>
                </a:solidFill>
                <a:highlight>
                  <a:srgbClr val="FFFFFF"/>
                </a:highlight>
                <a:latin typeface="Consolas" panose="020B0609020204030204" pitchFamily="49" charset="0"/>
              </a:rPr>
              <a:t>using</a:t>
            </a:r>
            <a:r>
              <a:rPr lang="en-US" sz="1400" dirty="0">
                <a:solidFill>
                  <a:srgbClr val="000000"/>
                </a:solidFill>
                <a:highlight>
                  <a:srgbClr val="FFFFFF"/>
                </a:highlight>
                <a:latin typeface="Consolas" panose="020B0609020204030204" pitchFamily="49" charset="0"/>
              </a:rPr>
              <a:t> (</a:t>
            </a:r>
            <a:r>
              <a:rPr lang="en-US" sz="1400" dirty="0" err="1">
                <a:solidFill>
                  <a:srgbClr val="2B91AF"/>
                </a:solidFill>
                <a:highlight>
                  <a:srgbClr val="FFFFFF"/>
                </a:highlight>
                <a:latin typeface="Consolas" panose="020B0609020204030204" pitchFamily="49" charset="0"/>
              </a:rPr>
              <a:t>MultiShardCommand</a:t>
            </a:r>
            <a:r>
              <a:rPr lang="en-US" sz="1400" dirty="0">
                <a:solidFill>
                  <a:srgbClr val="000000"/>
                </a:solidFill>
                <a:highlight>
                  <a:srgbClr val="FFFFFF"/>
                </a:highlight>
                <a:latin typeface="Consolas" panose="020B0609020204030204" pitchFamily="49" charset="0"/>
              </a:rPr>
              <a:t> </a:t>
            </a:r>
            <a:r>
              <a:rPr lang="en-US" sz="1400" dirty="0" err="1">
                <a:solidFill>
                  <a:srgbClr val="000000"/>
                </a:solidFill>
                <a:highlight>
                  <a:srgbClr val="FFFFFF"/>
                </a:highlight>
                <a:latin typeface="Consolas" panose="020B0609020204030204" pitchFamily="49" charset="0"/>
              </a:rPr>
              <a:t>cmd</a:t>
            </a:r>
            <a:r>
              <a:rPr lang="en-US" sz="1400" dirty="0">
                <a:solidFill>
                  <a:srgbClr val="000000"/>
                </a:solidFill>
                <a:highlight>
                  <a:srgbClr val="FFFFFF"/>
                </a:highlight>
                <a:latin typeface="Consolas" panose="020B0609020204030204" pitchFamily="49" charset="0"/>
              </a:rPr>
              <a:t> = </a:t>
            </a:r>
            <a:r>
              <a:rPr lang="en-US" sz="1400" dirty="0" err="1">
                <a:solidFill>
                  <a:srgbClr val="000000"/>
                </a:solidFill>
                <a:highlight>
                  <a:srgbClr val="FFFFFF"/>
                </a:highlight>
                <a:latin typeface="Consolas" panose="020B0609020204030204" pitchFamily="49" charset="0"/>
              </a:rPr>
              <a:t>conn.CreateCommand</a:t>
            </a:r>
            <a:r>
              <a:rPr lang="en-US" sz="1400" dirty="0">
                <a:solidFill>
                  <a:srgbClr val="000000"/>
                </a:solidFill>
                <a:highlight>
                  <a:srgbClr val="FFFFFF"/>
                </a:highlight>
                <a:latin typeface="Consolas" panose="020B0609020204030204" pitchFamily="49" charset="0"/>
              </a:rPr>
              <a:t>())</a:t>
            </a:r>
          </a:p>
          <a:p>
            <a:r>
              <a:rPr lang="en-US" sz="1400" dirty="0">
                <a:solidFill>
                  <a:srgbClr val="000000"/>
                </a:solidFill>
                <a:highlight>
                  <a:srgbClr val="FFFFFF"/>
                </a:highlight>
                <a:latin typeface="Consolas" panose="020B0609020204030204" pitchFamily="49" charset="0"/>
              </a:rPr>
              <a:t>    {</a:t>
            </a:r>
          </a:p>
          <a:p>
            <a:r>
              <a:rPr lang="en-US" sz="1400" dirty="0">
                <a:solidFill>
                  <a:srgbClr val="000000"/>
                </a:solidFill>
                <a:highlight>
                  <a:srgbClr val="FFFFFF"/>
                </a:highlight>
                <a:latin typeface="Consolas" panose="020B0609020204030204" pitchFamily="49" charset="0"/>
              </a:rPr>
              <a:t>        </a:t>
            </a:r>
            <a:r>
              <a:rPr lang="en-US" sz="1400" dirty="0" err="1">
                <a:solidFill>
                  <a:srgbClr val="000000"/>
                </a:solidFill>
                <a:highlight>
                  <a:srgbClr val="FFFFFF"/>
                </a:highlight>
                <a:latin typeface="Consolas" panose="020B0609020204030204" pitchFamily="49" charset="0"/>
              </a:rPr>
              <a:t>cmd.CommandText</a:t>
            </a:r>
            <a:r>
              <a:rPr lang="en-US" sz="1400" dirty="0">
                <a:solidFill>
                  <a:srgbClr val="000000"/>
                </a:solidFill>
                <a:highlight>
                  <a:srgbClr val="FFFFFF"/>
                </a:highlight>
                <a:latin typeface="Consolas" panose="020B0609020204030204" pitchFamily="49" charset="0"/>
              </a:rPr>
              <a:t> = </a:t>
            </a:r>
            <a:r>
              <a:rPr lang="en-US" sz="1400" dirty="0">
                <a:solidFill>
                  <a:srgbClr val="A31515"/>
                </a:solidFill>
                <a:highlight>
                  <a:srgbClr val="FFFFFF"/>
                </a:highlight>
                <a:latin typeface="Consolas" panose="020B0609020204030204" pitchFamily="49" charset="0"/>
              </a:rPr>
              <a:t>"SELECT </a:t>
            </a:r>
            <a:r>
              <a:rPr lang="en-US" sz="1400" dirty="0" err="1">
                <a:solidFill>
                  <a:srgbClr val="A31515"/>
                </a:solidFill>
                <a:highlight>
                  <a:srgbClr val="FFFFFF"/>
                </a:highlight>
                <a:latin typeface="Consolas" panose="020B0609020204030204" pitchFamily="49" charset="0"/>
              </a:rPr>
              <a:t>dbNameField</a:t>
            </a:r>
            <a:r>
              <a:rPr lang="en-US" sz="1400" dirty="0">
                <a:solidFill>
                  <a:srgbClr val="A31515"/>
                </a:solidFill>
                <a:highlight>
                  <a:srgbClr val="FFFFFF"/>
                </a:highlight>
                <a:latin typeface="Consolas" panose="020B0609020204030204" pitchFamily="49" charset="0"/>
              </a:rPr>
              <a:t>, </a:t>
            </a:r>
            <a:r>
              <a:rPr lang="en-US" sz="1400" dirty="0" err="1">
                <a:solidFill>
                  <a:srgbClr val="A31515"/>
                </a:solidFill>
                <a:highlight>
                  <a:srgbClr val="FFFFFF"/>
                </a:highlight>
                <a:latin typeface="Consolas" panose="020B0609020204030204" pitchFamily="49" charset="0"/>
              </a:rPr>
              <a:t>TestIntField</a:t>
            </a:r>
            <a:r>
              <a:rPr lang="en-US" sz="1400" dirty="0">
                <a:solidFill>
                  <a:srgbClr val="A31515"/>
                </a:solidFill>
                <a:highlight>
                  <a:srgbClr val="FFFFFF"/>
                </a:highlight>
                <a:latin typeface="Consolas" panose="020B0609020204030204" pitchFamily="49" charset="0"/>
              </a:rPr>
              <a:t>, </a:t>
            </a:r>
            <a:r>
              <a:rPr lang="en-US" sz="1400" dirty="0" err="1">
                <a:solidFill>
                  <a:srgbClr val="A31515"/>
                </a:solidFill>
                <a:highlight>
                  <a:srgbClr val="FFFFFF"/>
                </a:highlight>
                <a:latin typeface="Consolas" panose="020B0609020204030204" pitchFamily="49" charset="0"/>
              </a:rPr>
              <a:t>TestBigIntField</a:t>
            </a:r>
            <a:r>
              <a:rPr lang="en-US" sz="1400" dirty="0">
                <a:solidFill>
                  <a:srgbClr val="A31515"/>
                </a:solidFill>
                <a:highlight>
                  <a:srgbClr val="FFFFFF"/>
                </a:highlight>
                <a:latin typeface="Consolas" panose="020B0609020204030204" pitchFamily="49" charset="0"/>
              </a:rPr>
              <a:t> FROM </a:t>
            </a:r>
            <a:r>
              <a:rPr lang="en-US" sz="1400" dirty="0" err="1">
                <a:solidFill>
                  <a:srgbClr val="A31515"/>
                </a:solidFill>
                <a:highlight>
                  <a:srgbClr val="FFFFFF"/>
                </a:highlight>
                <a:latin typeface="Consolas" panose="020B0609020204030204" pitchFamily="49" charset="0"/>
              </a:rPr>
              <a:t>ShardedTable</a:t>
            </a:r>
            <a:r>
              <a:rPr lang="en-US" sz="1400" dirty="0">
                <a:solidFill>
                  <a:srgbClr val="A31515"/>
                </a:solidFill>
                <a:highlight>
                  <a:srgbClr val="FFFFFF"/>
                </a:highlight>
                <a:latin typeface="Consolas" panose="020B0609020204030204" pitchFamily="49" charset="0"/>
              </a:rPr>
              <a:t>"</a:t>
            </a:r>
            <a:r>
              <a:rPr lang="en-US" sz="1400" dirty="0">
                <a:solidFill>
                  <a:srgbClr val="000000"/>
                </a:solidFill>
                <a:highlight>
                  <a:srgbClr val="FFFFFF"/>
                </a:highlight>
                <a:latin typeface="Consolas" panose="020B0609020204030204" pitchFamily="49" charset="0"/>
              </a:rPr>
              <a:t>;</a:t>
            </a:r>
          </a:p>
          <a:p>
            <a:r>
              <a:rPr lang="en-US" sz="1400" dirty="0">
                <a:solidFill>
                  <a:srgbClr val="000000"/>
                </a:solidFill>
                <a:highlight>
                  <a:srgbClr val="FFFFFF"/>
                </a:highlight>
                <a:latin typeface="Consolas" panose="020B0609020204030204" pitchFamily="49" charset="0"/>
              </a:rPr>
              <a:t>        </a:t>
            </a:r>
            <a:r>
              <a:rPr lang="en-US" sz="1400" dirty="0" err="1">
                <a:solidFill>
                  <a:srgbClr val="000000"/>
                </a:solidFill>
                <a:highlight>
                  <a:srgbClr val="FFFFFF"/>
                </a:highlight>
                <a:latin typeface="Consolas" panose="020B0609020204030204" pitchFamily="49" charset="0"/>
              </a:rPr>
              <a:t>cmd.CommandType</a:t>
            </a:r>
            <a:r>
              <a:rPr lang="en-US" sz="1400" dirty="0">
                <a:solidFill>
                  <a:srgbClr val="000000"/>
                </a:solidFill>
                <a:highlight>
                  <a:srgbClr val="FFFFFF"/>
                </a:highlight>
                <a:latin typeface="Consolas" panose="020B0609020204030204" pitchFamily="49" charset="0"/>
              </a:rPr>
              <a:t> = </a:t>
            </a:r>
            <a:r>
              <a:rPr lang="en-US" sz="1400" dirty="0" err="1">
                <a:solidFill>
                  <a:srgbClr val="2B91AF"/>
                </a:solidFill>
                <a:highlight>
                  <a:srgbClr val="FFFFFF"/>
                </a:highlight>
                <a:latin typeface="Consolas" panose="020B0609020204030204" pitchFamily="49" charset="0"/>
              </a:rPr>
              <a:t>CommandType</a:t>
            </a:r>
            <a:r>
              <a:rPr lang="en-US" sz="1400" dirty="0" err="1">
                <a:solidFill>
                  <a:srgbClr val="000000"/>
                </a:solidFill>
                <a:highlight>
                  <a:srgbClr val="FFFFFF"/>
                </a:highlight>
                <a:latin typeface="Consolas" panose="020B0609020204030204" pitchFamily="49" charset="0"/>
              </a:rPr>
              <a:t>.Text</a:t>
            </a:r>
            <a:r>
              <a:rPr lang="en-US" sz="1400" dirty="0">
                <a:solidFill>
                  <a:srgbClr val="000000"/>
                </a:solidFill>
                <a:highlight>
                  <a:srgbClr val="FFFFFF"/>
                </a:highlight>
                <a:latin typeface="Consolas" panose="020B0609020204030204" pitchFamily="49" charset="0"/>
              </a:rPr>
              <a:t>;</a:t>
            </a:r>
          </a:p>
          <a:p>
            <a:r>
              <a:rPr lang="en-US" sz="1400" dirty="0">
                <a:solidFill>
                  <a:srgbClr val="000000"/>
                </a:solidFill>
                <a:highlight>
                  <a:srgbClr val="FFFFFF"/>
                </a:highlight>
                <a:latin typeface="Consolas" panose="020B0609020204030204" pitchFamily="49" charset="0"/>
              </a:rPr>
              <a:t>        </a:t>
            </a:r>
            <a:r>
              <a:rPr lang="en-US" sz="1400" dirty="0" err="1">
                <a:solidFill>
                  <a:srgbClr val="000000"/>
                </a:solidFill>
                <a:highlight>
                  <a:srgbClr val="FFFFFF"/>
                </a:highlight>
                <a:latin typeface="Consolas" panose="020B0609020204030204" pitchFamily="49" charset="0"/>
              </a:rPr>
              <a:t>cmd.Policy</a:t>
            </a:r>
            <a:r>
              <a:rPr lang="en-US" sz="1400" dirty="0">
                <a:solidFill>
                  <a:srgbClr val="000000"/>
                </a:solidFill>
                <a:highlight>
                  <a:srgbClr val="FFFFFF"/>
                </a:highlight>
                <a:latin typeface="Consolas" panose="020B0609020204030204" pitchFamily="49" charset="0"/>
              </a:rPr>
              <a:t> = </a:t>
            </a:r>
            <a:r>
              <a:rPr lang="en-US" sz="1400" dirty="0" err="1">
                <a:solidFill>
                  <a:srgbClr val="2B91AF"/>
                </a:solidFill>
                <a:highlight>
                  <a:srgbClr val="FFFFFF"/>
                </a:highlight>
                <a:latin typeface="Consolas" panose="020B0609020204030204" pitchFamily="49" charset="0"/>
              </a:rPr>
              <a:t>MultiShardPolicy</a:t>
            </a:r>
            <a:r>
              <a:rPr lang="en-US" sz="1400" dirty="0" err="1">
                <a:solidFill>
                  <a:srgbClr val="000000"/>
                </a:solidFill>
                <a:highlight>
                  <a:srgbClr val="FFFFFF"/>
                </a:highlight>
                <a:latin typeface="Consolas" panose="020B0609020204030204" pitchFamily="49" charset="0"/>
              </a:rPr>
              <a:t>.PartialResults</a:t>
            </a:r>
            <a:r>
              <a:rPr lang="en-US" sz="1400" dirty="0">
                <a:solidFill>
                  <a:srgbClr val="000000"/>
                </a:solidFill>
                <a:highlight>
                  <a:srgbClr val="FFFFFF"/>
                </a:highlight>
                <a:latin typeface="Consolas" panose="020B0609020204030204" pitchFamily="49" charset="0"/>
              </a:rPr>
              <a:t>;</a:t>
            </a:r>
          </a:p>
          <a:p>
            <a:endParaRPr lang="en-US" sz="1400" dirty="0">
              <a:solidFill>
                <a:srgbClr val="000000"/>
              </a:solidFill>
              <a:highlight>
                <a:srgbClr val="FFFFFF"/>
              </a:highlight>
              <a:latin typeface="Consolas" panose="020B0609020204030204" pitchFamily="49" charset="0"/>
            </a:endParaRPr>
          </a:p>
          <a:p>
            <a:r>
              <a:rPr lang="en-US" sz="1400" dirty="0">
                <a:solidFill>
                  <a:srgbClr val="0000FF"/>
                </a:solidFill>
                <a:highlight>
                  <a:srgbClr val="FFFFFF"/>
                </a:highlight>
                <a:latin typeface="Consolas" panose="020B0609020204030204" pitchFamily="49" charset="0"/>
              </a:rPr>
              <a:t>        using</a:t>
            </a:r>
            <a:r>
              <a:rPr lang="en-US" sz="1400" dirty="0">
                <a:solidFill>
                  <a:srgbClr val="000000"/>
                </a:solidFill>
                <a:highlight>
                  <a:srgbClr val="FFFFFF"/>
                </a:highlight>
                <a:latin typeface="Consolas" panose="020B0609020204030204" pitchFamily="49" charset="0"/>
              </a:rPr>
              <a:t> (</a:t>
            </a:r>
            <a:r>
              <a:rPr lang="en-US" sz="1400" dirty="0" err="1">
                <a:solidFill>
                  <a:srgbClr val="2B91AF"/>
                </a:solidFill>
                <a:highlight>
                  <a:srgbClr val="FFFFFF"/>
                </a:highlight>
                <a:latin typeface="Consolas" panose="020B0609020204030204" pitchFamily="49" charset="0"/>
              </a:rPr>
              <a:t>MultiShardDataReader</a:t>
            </a:r>
            <a:r>
              <a:rPr lang="en-US" sz="1400" dirty="0">
                <a:solidFill>
                  <a:srgbClr val="000000"/>
                </a:solidFill>
                <a:highlight>
                  <a:srgbClr val="FFFFFF"/>
                </a:highlight>
                <a:latin typeface="Consolas" panose="020B0609020204030204" pitchFamily="49" charset="0"/>
              </a:rPr>
              <a:t> </a:t>
            </a:r>
            <a:r>
              <a:rPr lang="en-US" sz="1400" dirty="0" err="1">
                <a:solidFill>
                  <a:srgbClr val="000000"/>
                </a:solidFill>
                <a:highlight>
                  <a:srgbClr val="FFFFFF"/>
                </a:highlight>
                <a:latin typeface="Consolas" panose="020B0609020204030204" pitchFamily="49" charset="0"/>
              </a:rPr>
              <a:t>sdr</a:t>
            </a:r>
            <a:r>
              <a:rPr lang="en-US" sz="1400" dirty="0">
                <a:solidFill>
                  <a:srgbClr val="000000"/>
                </a:solidFill>
                <a:highlight>
                  <a:srgbClr val="FFFFFF"/>
                </a:highlight>
                <a:latin typeface="Consolas" panose="020B0609020204030204" pitchFamily="49" charset="0"/>
              </a:rPr>
              <a:t> = </a:t>
            </a:r>
            <a:r>
              <a:rPr lang="en-US" sz="1400" dirty="0" err="1">
                <a:solidFill>
                  <a:srgbClr val="000000"/>
                </a:solidFill>
                <a:highlight>
                  <a:srgbClr val="FFFFFF"/>
                </a:highlight>
                <a:latin typeface="Consolas" panose="020B0609020204030204" pitchFamily="49" charset="0"/>
              </a:rPr>
              <a:t>cmd.ExecuteReader</a:t>
            </a:r>
            <a:r>
              <a:rPr lang="en-US" sz="1400" dirty="0">
                <a:solidFill>
                  <a:srgbClr val="000000"/>
                </a:solidFill>
                <a:highlight>
                  <a:srgbClr val="FFFFFF"/>
                </a:highlight>
                <a:latin typeface="Consolas" panose="020B0609020204030204" pitchFamily="49" charset="0"/>
              </a:rPr>
              <a:t>(</a:t>
            </a:r>
            <a:r>
              <a:rPr lang="en-US" sz="1400" dirty="0" err="1">
                <a:solidFill>
                  <a:srgbClr val="000000"/>
                </a:solidFill>
                <a:highlight>
                  <a:srgbClr val="FFFFFF"/>
                </a:highlight>
                <a:latin typeface="Consolas" panose="020B0609020204030204" pitchFamily="49" charset="0"/>
              </a:rPr>
              <a:t>includeShardNameColumn</a:t>
            </a:r>
            <a:r>
              <a:rPr lang="en-US" sz="1400" dirty="0">
                <a:solidFill>
                  <a:srgbClr val="000000"/>
                </a:solidFill>
                <a:highlight>
                  <a:srgbClr val="FFFFFF"/>
                </a:highlight>
                <a:latin typeface="Consolas" panose="020B0609020204030204" pitchFamily="49" charset="0"/>
              </a:rPr>
              <a:t>: </a:t>
            </a:r>
            <a:r>
              <a:rPr lang="en-US" sz="1400" dirty="0">
                <a:solidFill>
                  <a:srgbClr val="0000FF"/>
                </a:solidFill>
                <a:highlight>
                  <a:srgbClr val="FFFFFF"/>
                </a:highlight>
                <a:latin typeface="Consolas" panose="020B0609020204030204" pitchFamily="49" charset="0"/>
              </a:rPr>
              <a:t>true</a:t>
            </a:r>
            <a:r>
              <a:rPr lang="en-US" sz="1400" dirty="0">
                <a:solidFill>
                  <a:srgbClr val="000000"/>
                </a:solidFill>
                <a:highlight>
                  <a:srgbClr val="FFFFFF"/>
                </a:highlight>
                <a:latin typeface="Consolas" panose="020B0609020204030204" pitchFamily="49" charset="0"/>
              </a:rPr>
              <a:t>))</a:t>
            </a:r>
          </a:p>
          <a:p>
            <a:r>
              <a:rPr lang="en-US" sz="1400" dirty="0">
                <a:solidFill>
                  <a:srgbClr val="000000"/>
                </a:solidFill>
                <a:highlight>
                  <a:srgbClr val="FFFFFF"/>
                </a:highlight>
                <a:latin typeface="Consolas" panose="020B0609020204030204" pitchFamily="49" charset="0"/>
              </a:rPr>
              <a:t>        {</a:t>
            </a:r>
          </a:p>
          <a:p>
            <a:r>
              <a:rPr lang="en-US" sz="1400" dirty="0">
                <a:solidFill>
                  <a:srgbClr val="000000"/>
                </a:solidFill>
                <a:highlight>
                  <a:srgbClr val="FFFFFF"/>
                </a:highlight>
                <a:latin typeface="Consolas" panose="020B0609020204030204" pitchFamily="49" charset="0"/>
              </a:rPr>
              <a:t>            </a:t>
            </a:r>
            <a:r>
              <a:rPr lang="en-US" sz="1400" dirty="0">
                <a:solidFill>
                  <a:srgbClr val="0000FF"/>
                </a:solidFill>
                <a:highlight>
                  <a:srgbClr val="FFFFFF"/>
                </a:highlight>
                <a:latin typeface="Consolas" panose="020B0609020204030204" pitchFamily="49" charset="0"/>
              </a:rPr>
              <a:t>while</a:t>
            </a:r>
            <a:r>
              <a:rPr lang="en-US" sz="1400" dirty="0">
                <a:solidFill>
                  <a:srgbClr val="000000"/>
                </a:solidFill>
                <a:highlight>
                  <a:srgbClr val="FFFFFF"/>
                </a:highlight>
                <a:latin typeface="Consolas" panose="020B0609020204030204" pitchFamily="49" charset="0"/>
              </a:rPr>
              <a:t> (</a:t>
            </a:r>
            <a:r>
              <a:rPr lang="en-US" sz="1400" dirty="0" err="1">
                <a:solidFill>
                  <a:srgbClr val="000000"/>
                </a:solidFill>
                <a:highlight>
                  <a:srgbClr val="FFFFFF"/>
                </a:highlight>
                <a:latin typeface="Consolas" panose="020B0609020204030204" pitchFamily="49" charset="0"/>
              </a:rPr>
              <a:t>sdr.Read</a:t>
            </a:r>
            <a:r>
              <a:rPr lang="en-US" sz="1400" dirty="0">
                <a:solidFill>
                  <a:srgbClr val="000000"/>
                </a:solidFill>
                <a:highlight>
                  <a:srgbClr val="FFFFFF"/>
                </a:highlight>
                <a:latin typeface="Consolas" panose="020B0609020204030204" pitchFamily="49" charset="0"/>
              </a:rPr>
              <a:t>())</a:t>
            </a:r>
          </a:p>
          <a:p>
            <a:r>
              <a:rPr lang="en-US" sz="1400" dirty="0">
                <a:solidFill>
                  <a:srgbClr val="000000"/>
                </a:solidFill>
                <a:highlight>
                  <a:srgbClr val="FFFFFF"/>
                </a:highlight>
                <a:latin typeface="Consolas" panose="020B0609020204030204" pitchFamily="49" charset="0"/>
              </a:rPr>
              <a:t>            {</a:t>
            </a:r>
          </a:p>
          <a:p>
            <a:r>
              <a:rPr lang="en-US" sz="1400" dirty="0">
                <a:solidFill>
                  <a:srgbClr val="000000"/>
                </a:solidFill>
                <a:highlight>
                  <a:srgbClr val="FFFFFF"/>
                </a:highlight>
                <a:latin typeface="Consolas" panose="020B0609020204030204" pitchFamily="49" charset="0"/>
              </a:rPr>
              <a:t>                </a:t>
            </a:r>
            <a:r>
              <a:rPr lang="en-US" sz="1400" dirty="0" err="1">
                <a:solidFill>
                  <a:srgbClr val="0000FF"/>
                </a:solidFill>
                <a:highlight>
                  <a:srgbClr val="FFFFFF"/>
                </a:highlight>
                <a:latin typeface="Consolas" panose="020B0609020204030204" pitchFamily="49" charset="0"/>
              </a:rPr>
              <a:t>var</a:t>
            </a:r>
            <a:r>
              <a:rPr lang="en-US" sz="1400" dirty="0">
                <a:solidFill>
                  <a:srgbClr val="000000"/>
                </a:solidFill>
                <a:highlight>
                  <a:srgbClr val="FFFFFF"/>
                </a:highlight>
                <a:latin typeface="Consolas" panose="020B0609020204030204" pitchFamily="49" charset="0"/>
              </a:rPr>
              <a:t> </a:t>
            </a:r>
            <a:r>
              <a:rPr lang="en-US" sz="1400" dirty="0" err="1">
                <a:solidFill>
                  <a:srgbClr val="000000"/>
                </a:solidFill>
                <a:highlight>
                  <a:srgbClr val="FFFFFF"/>
                </a:highlight>
                <a:latin typeface="Consolas" panose="020B0609020204030204" pitchFamily="49" charset="0"/>
              </a:rPr>
              <a:t>dbNameField</a:t>
            </a:r>
            <a:r>
              <a:rPr lang="en-US" sz="1400" dirty="0">
                <a:solidFill>
                  <a:srgbClr val="000000"/>
                </a:solidFill>
                <a:highlight>
                  <a:srgbClr val="FFFFFF"/>
                </a:highlight>
                <a:latin typeface="Consolas" panose="020B0609020204030204" pitchFamily="49" charset="0"/>
              </a:rPr>
              <a:t> = </a:t>
            </a:r>
            <a:r>
              <a:rPr lang="en-US" sz="1400" dirty="0" err="1">
                <a:solidFill>
                  <a:srgbClr val="000000"/>
                </a:solidFill>
                <a:highlight>
                  <a:srgbClr val="FFFFFF"/>
                </a:highlight>
                <a:latin typeface="Consolas" panose="020B0609020204030204" pitchFamily="49" charset="0"/>
              </a:rPr>
              <a:t>sdr.GetString</a:t>
            </a:r>
            <a:r>
              <a:rPr lang="en-US" sz="1400" dirty="0">
                <a:solidFill>
                  <a:srgbClr val="000000"/>
                </a:solidFill>
                <a:highlight>
                  <a:srgbClr val="FFFFFF"/>
                </a:highlight>
                <a:latin typeface="Consolas" panose="020B0609020204030204" pitchFamily="49" charset="0"/>
              </a:rPr>
              <a:t>(0);</a:t>
            </a:r>
          </a:p>
          <a:p>
            <a:r>
              <a:rPr lang="en-US" sz="1400" dirty="0">
                <a:solidFill>
                  <a:srgbClr val="000000"/>
                </a:solidFill>
                <a:highlight>
                  <a:srgbClr val="FFFFFF"/>
                </a:highlight>
                <a:latin typeface="Consolas" panose="020B0609020204030204" pitchFamily="49" charset="0"/>
              </a:rPr>
              <a:t>                </a:t>
            </a:r>
            <a:r>
              <a:rPr lang="en-US" sz="1400" dirty="0" err="1">
                <a:solidFill>
                  <a:srgbClr val="0000FF"/>
                </a:solidFill>
                <a:highlight>
                  <a:srgbClr val="FFFFFF"/>
                </a:highlight>
                <a:latin typeface="Consolas" panose="020B0609020204030204" pitchFamily="49" charset="0"/>
              </a:rPr>
              <a:t>var</a:t>
            </a:r>
            <a:r>
              <a:rPr lang="en-US" sz="1400" dirty="0">
                <a:solidFill>
                  <a:srgbClr val="000000"/>
                </a:solidFill>
                <a:highlight>
                  <a:srgbClr val="FFFFFF"/>
                </a:highlight>
                <a:latin typeface="Consolas" panose="020B0609020204030204" pitchFamily="49" charset="0"/>
              </a:rPr>
              <a:t> </a:t>
            </a:r>
            <a:r>
              <a:rPr lang="en-US" sz="1400" dirty="0" err="1">
                <a:solidFill>
                  <a:srgbClr val="000000"/>
                </a:solidFill>
                <a:highlight>
                  <a:srgbClr val="FFFFFF"/>
                </a:highlight>
                <a:latin typeface="Consolas" panose="020B0609020204030204" pitchFamily="49" charset="0"/>
              </a:rPr>
              <a:t>testIntField</a:t>
            </a:r>
            <a:r>
              <a:rPr lang="en-US" sz="1400" dirty="0">
                <a:solidFill>
                  <a:srgbClr val="000000"/>
                </a:solidFill>
                <a:highlight>
                  <a:srgbClr val="FFFFFF"/>
                </a:highlight>
                <a:latin typeface="Consolas" panose="020B0609020204030204" pitchFamily="49" charset="0"/>
              </a:rPr>
              <a:t> = </a:t>
            </a:r>
            <a:r>
              <a:rPr lang="en-US" sz="1400" dirty="0" err="1">
                <a:solidFill>
                  <a:srgbClr val="000000"/>
                </a:solidFill>
                <a:highlight>
                  <a:srgbClr val="FFFFFF"/>
                </a:highlight>
                <a:latin typeface="Consolas" panose="020B0609020204030204" pitchFamily="49" charset="0"/>
              </a:rPr>
              <a:t>sdr.GetFieldValue</a:t>
            </a:r>
            <a:r>
              <a:rPr lang="en-US" sz="1400" dirty="0">
                <a:solidFill>
                  <a:srgbClr val="000000"/>
                </a:solidFill>
                <a:highlight>
                  <a:srgbClr val="FFFFFF"/>
                </a:highlight>
                <a:latin typeface="Consolas" panose="020B0609020204030204" pitchFamily="49" charset="0"/>
              </a:rPr>
              <a:t>&lt;</a:t>
            </a:r>
            <a:r>
              <a:rPr lang="en-US" sz="1400" dirty="0" err="1">
                <a:solidFill>
                  <a:srgbClr val="0000FF"/>
                </a:solidFill>
                <a:highlight>
                  <a:srgbClr val="FFFFFF"/>
                </a:highlight>
                <a:latin typeface="Consolas" panose="020B0609020204030204" pitchFamily="49" charset="0"/>
              </a:rPr>
              <a:t>int</a:t>
            </a:r>
            <a:r>
              <a:rPr lang="en-US" sz="1400" dirty="0">
                <a:solidFill>
                  <a:srgbClr val="000000"/>
                </a:solidFill>
                <a:highlight>
                  <a:srgbClr val="FFFFFF"/>
                </a:highlight>
                <a:latin typeface="Consolas" panose="020B0609020204030204" pitchFamily="49" charset="0"/>
              </a:rPr>
              <a:t>&gt;(1);</a:t>
            </a:r>
          </a:p>
          <a:p>
            <a:r>
              <a:rPr lang="en-US" sz="1400" dirty="0">
                <a:solidFill>
                  <a:srgbClr val="000000"/>
                </a:solidFill>
                <a:highlight>
                  <a:srgbClr val="FFFFFF"/>
                </a:highlight>
                <a:latin typeface="Consolas" panose="020B0609020204030204" pitchFamily="49" charset="0"/>
              </a:rPr>
              <a:t>                </a:t>
            </a:r>
            <a:r>
              <a:rPr lang="en-US" sz="1400" dirty="0" err="1">
                <a:solidFill>
                  <a:srgbClr val="0000FF"/>
                </a:solidFill>
                <a:highlight>
                  <a:srgbClr val="FFFFFF"/>
                </a:highlight>
                <a:latin typeface="Consolas" panose="020B0609020204030204" pitchFamily="49" charset="0"/>
              </a:rPr>
              <a:t>var</a:t>
            </a:r>
            <a:r>
              <a:rPr lang="en-US" sz="1400" dirty="0">
                <a:solidFill>
                  <a:srgbClr val="000000"/>
                </a:solidFill>
                <a:highlight>
                  <a:srgbClr val="FFFFFF"/>
                </a:highlight>
                <a:latin typeface="Consolas" panose="020B0609020204030204" pitchFamily="49" charset="0"/>
              </a:rPr>
              <a:t> </a:t>
            </a:r>
            <a:r>
              <a:rPr lang="en-US" sz="1400" dirty="0" err="1">
                <a:solidFill>
                  <a:srgbClr val="000000"/>
                </a:solidFill>
                <a:highlight>
                  <a:srgbClr val="FFFFFF"/>
                </a:highlight>
                <a:latin typeface="Consolas" panose="020B0609020204030204" pitchFamily="49" charset="0"/>
              </a:rPr>
              <a:t>testBigIntField</a:t>
            </a:r>
            <a:r>
              <a:rPr lang="en-US" sz="1400" dirty="0">
                <a:solidFill>
                  <a:srgbClr val="000000"/>
                </a:solidFill>
                <a:highlight>
                  <a:srgbClr val="FFFFFF"/>
                </a:highlight>
                <a:latin typeface="Consolas" panose="020B0609020204030204" pitchFamily="49" charset="0"/>
              </a:rPr>
              <a:t> = </a:t>
            </a:r>
            <a:r>
              <a:rPr lang="en-US" sz="1400" dirty="0" err="1">
                <a:solidFill>
                  <a:srgbClr val="000000"/>
                </a:solidFill>
                <a:highlight>
                  <a:srgbClr val="FFFFFF"/>
                </a:highlight>
                <a:latin typeface="Consolas" panose="020B0609020204030204" pitchFamily="49" charset="0"/>
              </a:rPr>
              <a:t>sdr.GetFieldValue</a:t>
            </a:r>
            <a:r>
              <a:rPr lang="en-US" sz="1400" dirty="0">
                <a:solidFill>
                  <a:srgbClr val="000000"/>
                </a:solidFill>
                <a:highlight>
                  <a:srgbClr val="FFFFFF"/>
                </a:highlight>
                <a:latin typeface="Consolas" panose="020B0609020204030204" pitchFamily="49" charset="0"/>
              </a:rPr>
              <a:t>&lt;</a:t>
            </a:r>
            <a:r>
              <a:rPr lang="en-US" sz="1400" dirty="0">
                <a:solidFill>
                  <a:srgbClr val="2B91AF"/>
                </a:solidFill>
                <a:highlight>
                  <a:srgbClr val="FFFFFF"/>
                </a:highlight>
                <a:latin typeface="Consolas" panose="020B0609020204030204" pitchFamily="49" charset="0"/>
              </a:rPr>
              <a:t>Int64</a:t>
            </a:r>
            <a:r>
              <a:rPr lang="en-US" sz="1400" dirty="0">
                <a:solidFill>
                  <a:srgbClr val="000000"/>
                </a:solidFill>
                <a:highlight>
                  <a:srgbClr val="FFFFFF"/>
                </a:highlight>
                <a:latin typeface="Consolas" panose="020B0609020204030204" pitchFamily="49" charset="0"/>
              </a:rPr>
              <a:t>&gt;(2);</a:t>
            </a:r>
          </a:p>
          <a:p>
            <a:r>
              <a:rPr lang="en-US" sz="1400" dirty="0">
                <a:solidFill>
                  <a:srgbClr val="000000"/>
                </a:solidFill>
                <a:highlight>
                  <a:srgbClr val="FFFFFF"/>
                </a:highlight>
                <a:latin typeface="Consolas" panose="020B0609020204030204" pitchFamily="49" charset="0"/>
              </a:rPr>
              <a:t>                </a:t>
            </a:r>
            <a:r>
              <a:rPr lang="en-US" sz="1400" dirty="0">
                <a:solidFill>
                  <a:srgbClr val="0000FF"/>
                </a:solidFill>
                <a:highlight>
                  <a:srgbClr val="FFFFFF"/>
                </a:highlight>
                <a:latin typeface="Consolas" panose="020B0609020204030204" pitchFamily="49" charset="0"/>
              </a:rPr>
              <a:t>string</a:t>
            </a:r>
            <a:r>
              <a:rPr lang="en-US" sz="1400" dirty="0">
                <a:solidFill>
                  <a:srgbClr val="000000"/>
                </a:solidFill>
                <a:highlight>
                  <a:srgbClr val="FFFFFF"/>
                </a:highlight>
                <a:latin typeface="Consolas" panose="020B0609020204030204" pitchFamily="49" charset="0"/>
              </a:rPr>
              <a:t> </a:t>
            </a:r>
            <a:r>
              <a:rPr lang="en-US" sz="1400" dirty="0" err="1">
                <a:solidFill>
                  <a:srgbClr val="000000"/>
                </a:solidFill>
                <a:highlight>
                  <a:srgbClr val="FFFFFF"/>
                </a:highlight>
                <a:latin typeface="Consolas" panose="020B0609020204030204" pitchFamily="49" charset="0"/>
              </a:rPr>
              <a:t>shardIdPseudoColumn</a:t>
            </a:r>
            <a:r>
              <a:rPr lang="en-US" sz="1400" dirty="0">
                <a:solidFill>
                  <a:srgbClr val="000000"/>
                </a:solidFill>
                <a:highlight>
                  <a:srgbClr val="FFFFFF"/>
                </a:highlight>
                <a:latin typeface="Consolas" panose="020B0609020204030204" pitchFamily="49" charset="0"/>
              </a:rPr>
              <a:t> = </a:t>
            </a:r>
            <a:r>
              <a:rPr lang="en-US" sz="1400" dirty="0" err="1">
                <a:solidFill>
                  <a:srgbClr val="000000"/>
                </a:solidFill>
                <a:highlight>
                  <a:srgbClr val="FFFFFF"/>
                </a:highlight>
                <a:latin typeface="Consolas" panose="020B0609020204030204" pitchFamily="49" charset="0"/>
              </a:rPr>
              <a:t>sdr.GetFieldValue</a:t>
            </a:r>
            <a:r>
              <a:rPr lang="en-US" sz="1400" dirty="0">
                <a:solidFill>
                  <a:srgbClr val="000000"/>
                </a:solidFill>
                <a:highlight>
                  <a:srgbClr val="FFFFFF"/>
                </a:highlight>
                <a:latin typeface="Consolas" panose="020B0609020204030204" pitchFamily="49" charset="0"/>
              </a:rPr>
              <a:t>&lt;</a:t>
            </a:r>
            <a:r>
              <a:rPr lang="en-US" sz="1400" dirty="0">
                <a:solidFill>
                  <a:srgbClr val="0000FF"/>
                </a:solidFill>
                <a:highlight>
                  <a:srgbClr val="FFFFFF"/>
                </a:highlight>
                <a:latin typeface="Consolas" panose="020B0609020204030204" pitchFamily="49" charset="0"/>
              </a:rPr>
              <a:t>string</a:t>
            </a:r>
            <a:r>
              <a:rPr lang="en-US" sz="1400" dirty="0">
                <a:solidFill>
                  <a:srgbClr val="000000"/>
                </a:solidFill>
                <a:highlight>
                  <a:srgbClr val="FFFFFF"/>
                </a:highlight>
                <a:latin typeface="Consolas" panose="020B0609020204030204" pitchFamily="49" charset="0"/>
              </a:rPr>
              <a:t>&gt;(3);</a:t>
            </a:r>
          </a:p>
          <a:p>
            <a:r>
              <a:rPr lang="en-US" sz="1400" dirty="0">
                <a:solidFill>
                  <a:srgbClr val="000000"/>
                </a:solidFill>
                <a:highlight>
                  <a:srgbClr val="FFFFFF"/>
                </a:highlight>
                <a:latin typeface="Consolas" panose="020B0609020204030204" pitchFamily="49" charset="0"/>
              </a:rPr>
              <a:t>            }</a:t>
            </a:r>
          </a:p>
          <a:p>
            <a:r>
              <a:rPr lang="en-US" sz="1400" dirty="0">
                <a:solidFill>
                  <a:srgbClr val="000000"/>
                </a:solidFill>
                <a:highlight>
                  <a:srgbClr val="FFFFFF"/>
                </a:highlight>
                <a:latin typeface="Consolas" panose="020B0609020204030204" pitchFamily="49" charset="0"/>
              </a:rPr>
              <a:t>        }</a:t>
            </a:r>
          </a:p>
          <a:p>
            <a:r>
              <a:rPr lang="en-US" sz="1400" dirty="0">
                <a:solidFill>
                  <a:srgbClr val="000000"/>
                </a:solidFill>
                <a:highlight>
                  <a:srgbClr val="FFFFFF"/>
                </a:highlight>
                <a:latin typeface="Consolas" panose="020B0609020204030204" pitchFamily="49" charset="0"/>
              </a:rPr>
              <a:t>    }</a:t>
            </a:r>
          </a:p>
          <a:p>
            <a:r>
              <a:rPr lang="en-US" sz="1400" dirty="0">
                <a:solidFill>
                  <a:srgbClr val="000000"/>
                </a:solidFill>
                <a:highlight>
                  <a:srgbClr val="FFFFFF"/>
                </a:highlight>
                <a:latin typeface="Consolas" panose="020B0609020204030204" pitchFamily="49" charset="0"/>
              </a:rPr>
              <a:t>}</a:t>
            </a:r>
          </a:p>
        </p:txBody>
      </p:sp>
      <p:sp>
        <p:nvSpPr>
          <p:cNvPr id="9" name="Title 1"/>
          <p:cNvSpPr>
            <a:spLocks noGrp="1"/>
          </p:cNvSpPr>
          <p:nvPr>
            <p:ph type="title" idx="4294967295"/>
          </p:nvPr>
        </p:nvSpPr>
        <p:spPr>
          <a:xfrm>
            <a:off x="0" y="365125"/>
            <a:ext cx="10515600" cy="1325563"/>
          </a:xfrm>
          <a:prstGeom prst="rect">
            <a:avLst/>
          </a:prstGeom>
        </p:spPr>
        <p:txBody>
          <a:bodyPr/>
          <a:lstStyle/>
          <a:p>
            <a:r>
              <a:rPr lang="en-US" dirty="0">
                <a:latin typeface="Segoe UI Light" panose="020B0502040204020203" pitchFamily="34" charset="0"/>
                <a:cs typeface="Segoe UI Light" panose="020B0502040204020203" pitchFamily="34" charset="0"/>
              </a:rPr>
              <a:t>Multi-shard Query (MSQ)</a:t>
            </a:r>
          </a:p>
        </p:txBody>
      </p:sp>
      <p:grpSp>
        <p:nvGrpSpPr>
          <p:cNvPr id="6" name="Group 2"/>
          <p:cNvGrpSpPr/>
          <p:nvPr/>
        </p:nvGrpSpPr>
        <p:grpSpPr>
          <a:xfrm>
            <a:off x="-2044" y="6513076"/>
            <a:ext cx="12194043" cy="354000"/>
            <a:chOff x="2577137" y="4571778"/>
            <a:chExt cx="9101124" cy="1390560"/>
          </a:xfrm>
        </p:grpSpPr>
        <p:sp>
          <p:nvSpPr>
            <p:cNvPr id="7" name="TextBox 4"/>
            <p:cNvSpPr txBox="1"/>
            <p:nvPr/>
          </p:nvSpPr>
          <p:spPr>
            <a:xfrm>
              <a:off x="2577137" y="4571778"/>
              <a:ext cx="3034890" cy="1390458"/>
            </a:xfrm>
            <a:prstGeom prst="rect">
              <a:avLst/>
            </a:prstGeom>
            <a:solidFill>
              <a:srgbClr val="0072C6"/>
            </a:solidFill>
          </p:spPr>
          <p:txBody>
            <a:bodyPr wrap="square" lIns="457200" tIns="137160" rIns="365760" rtlCol="0">
              <a:noAutofit/>
            </a:bodyPr>
            <a:lstStyle/>
            <a:p>
              <a:pPr>
                <a:lnSpc>
                  <a:spcPts val="3000"/>
                </a:lnSpc>
                <a:defRPr/>
              </a:pPr>
              <a:r>
                <a:rPr lang="en-US" sz="2800" kern="0" dirty="0">
                  <a:solidFill>
                    <a:srgbClr val="FFFFFF"/>
                  </a:solidFill>
                  <a:latin typeface="Segoe UI Light"/>
                </a:rPr>
                <a:t> </a:t>
              </a:r>
            </a:p>
          </p:txBody>
        </p:sp>
        <p:sp>
          <p:nvSpPr>
            <p:cNvPr id="8" name="TextBox 6"/>
            <p:cNvSpPr txBox="1"/>
            <p:nvPr/>
          </p:nvSpPr>
          <p:spPr>
            <a:xfrm>
              <a:off x="5612027" y="4572324"/>
              <a:ext cx="6066234" cy="1390014"/>
            </a:xfrm>
            <a:prstGeom prst="rect">
              <a:avLst/>
            </a:prstGeom>
            <a:solidFill>
              <a:srgbClr val="0072C6">
                <a:lumMod val="50000"/>
              </a:srgbClr>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373920921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71438"/>
            <a:ext cx="10515600" cy="1325562"/>
          </a:xfrm>
          <a:prstGeom prst="rect">
            <a:avLst/>
          </a:prstGeom>
        </p:spPr>
        <p:txBody>
          <a:bodyPr/>
          <a:lstStyle/>
          <a:p>
            <a:r>
              <a:rPr lang="en-US" dirty="0">
                <a:latin typeface="Segoe UI Light" panose="020B0502040204020203" pitchFamily="34" charset="0"/>
                <a:cs typeface="Segoe UI Light" panose="020B0502040204020203" pitchFamily="34" charset="0"/>
              </a:rPr>
              <a:t>References</a:t>
            </a:r>
          </a:p>
        </p:txBody>
      </p:sp>
      <p:sp>
        <p:nvSpPr>
          <p:cNvPr id="3" name="Content Placeholder 2"/>
          <p:cNvSpPr>
            <a:spLocks noGrp="1"/>
          </p:cNvSpPr>
          <p:nvPr>
            <p:ph idx="4294967295"/>
          </p:nvPr>
        </p:nvSpPr>
        <p:spPr>
          <a:xfrm>
            <a:off x="1676400" y="1276350"/>
            <a:ext cx="10515600" cy="4351338"/>
          </a:xfrm>
          <a:prstGeom prst="rect">
            <a:avLst/>
          </a:prstGeom>
        </p:spPr>
        <p:txBody>
          <a:bodyPr>
            <a:normAutofit fontScale="47500" lnSpcReduction="20000"/>
          </a:bodyPr>
          <a:lstStyle/>
          <a:p>
            <a:r>
              <a:rPr lang="en-US" dirty="0">
                <a:latin typeface="Segoe UI Light" panose="020B0502040204020203" pitchFamily="34" charset="0"/>
                <a:cs typeface="Segoe UI Light" panose="020B0502040204020203" pitchFamily="34" charset="0"/>
              </a:rPr>
              <a:t>Client library and service packages are available on Nuget.org</a:t>
            </a:r>
          </a:p>
          <a:p>
            <a:pPr lvl="1"/>
            <a:r>
              <a:rPr lang="en-US" dirty="0">
                <a:latin typeface="Segoe UI Light" panose="020B0502040204020203" pitchFamily="34" charset="0"/>
                <a:cs typeface="Segoe UI Light" panose="020B0502040204020203" pitchFamily="34" charset="0"/>
              </a:rPr>
              <a:t>Search for ‘Elastic Scale’ to find the projects on Nuget.org</a:t>
            </a:r>
          </a:p>
          <a:p>
            <a:pPr lvl="1"/>
            <a:r>
              <a:rPr lang="en-US" dirty="0">
                <a:latin typeface="Segoe UI Light" panose="020B0502040204020203" pitchFamily="34" charset="0"/>
                <a:cs typeface="Segoe UI Light" panose="020B0502040204020203" pitchFamily="34" charset="0"/>
              </a:rPr>
              <a:t>Search for ‘Elastic Scale’ in the VS Package Manager to find the DLL</a:t>
            </a:r>
          </a:p>
          <a:p>
            <a:pPr lvl="1"/>
            <a:r>
              <a:rPr lang="en-US" dirty="0">
                <a:latin typeface="Segoe UI Light" panose="020B0502040204020203" pitchFamily="34" charset="0"/>
                <a:cs typeface="Segoe UI Light" panose="020B0502040204020203" pitchFamily="34" charset="0"/>
              </a:rPr>
              <a:t>Client library: </a:t>
            </a:r>
            <a:r>
              <a:rPr lang="en-US" dirty="0">
                <a:latin typeface="Segoe UI Light" panose="020B0502040204020203" pitchFamily="34" charset="0"/>
                <a:cs typeface="Segoe UI Light" panose="020B0502040204020203" pitchFamily="34" charset="0"/>
                <a:hlinkClick r:id="rId2"/>
              </a:rPr>
              <a:t>http://www.nuget.org/packages/Microsoft.Azure.SqlDatabase.ElasticScale.Client/</a:t>
            </a:r>
            <a:r>
              <a:rPr lang="en-US" dirty="0">
                <a:latin typeface="Segoe UI Light" panose="020B0502040204020203" pitchFamily="34" charset="0"/>
                <a:cs typeface="Segoe UI Light" panose="020B0502040204020203" pitchFamily="34" charset="0"/>
              </a:rPr>
              <a:t> </a:t>
            </a:r>
          </a:p>
          <a:p>
            <a:pPr lvl="1"/>
            <a:r>
              <a:rPr lang="en-US" dirty="0">
                <a:latin typeface="Segoe UI Light" panose="020B0502040204020203" pitchFamily="34" charset="0"/>
                <a:cs typeface="Segoe UI Light" panose="020B0502040204020203" pitchFamily="34" charset="0"/>
              </a:rPr>
              <a:t>Split/Merge: </a:t>
            </a:r>
            <a:r>
              <a:rPr lang="en-US" dirty="0">
                <a:latin typeface="Segoe UI Light" panose="020B0502040204020203" pitchFamily="34" charset="0"/>
                <a:cs typeface="Segoe UI Light" panose="020B0502040204020203" pitchFamily="34" charset="0"/>
                <a:hlinkClick r:id="rId3"/>
              </a:rPr>
              <a:t>http://www.nuget.org/packages/Microsoft.Azure.SqlDatabase.ElasticScale.Service.SplitMerge/</a:t>
            </a:r>
            <a:r>
              <a:rPr lang="en-US" dirty="0">
                <a:latin typeface="Segoe UI Light" panose="020B0502040204020203" pitchFamily="34" charset="0"/>
                <a:cs typeface="Segoe UI Light" panose="020B0502040204020203" pitchFamily="34" charset="0"/>
              </a:rPr>
              <a:t> </a:t>
            </a:r>
          </a:p>
          <a:p>
            <a:r>
              <a:rPr lang="en-US" dirty="0">
                <a:latin typeface="Segoe UI Light" panose="020B0502040204020203" pitchFamily="34" charset="0"/>
                <a:cs typeface="Segoe UI Light" panose="020B0502040204020203" pitchFamily="34" charset="0"/>
              </a:rPr>
              <a:t>Documentation on Azure.com in the SQL Database section</a:t>
            </a:r>
          </a:p>
          <a:p>
            <a:pPr lvl="1"/>
            <a:r>
              <a:rPr lang="en-US" dirty="0">
                <a:latin typeface="Segoe UI Light" panose="020B0502040204020203" pitchFamily="34" charset="0"/>
                <a:cs typeface="Segoe UI Light" panose="020B0502040204020203" pitchFamily="34" charset="0"/>
              </a:rPr>
              <a:t>Search for ‘</a:t>
            </a:r>
            <a:r>
              <a:rPr lang="it-IT" dirty="0">
                <a:latin typeface="Segoe UI Light" panose="020B0502040204020203" pitchFamily="34" charset="0"/>
                <a:cs typeface="Segoe UI Light" panose="020B0502040204020203" pitchFamily="34" charset="0"/>
              </a:rPr>
              <a:t>elastic scale documentation map azure.com’</a:t>
            </a:r>
          </a:p>
          <a:p>
            <a:pPr lvl="1"/>
            <a:r>
              <a:rPr lang="it-IT" dirty="0">
                <a:latin typeface="Segoe UI Light" panose="020B0502040204020203" pitchFamily="34" charset="0"/>
                <a:cs typeface="Segoe UI Light" panose="020B0502040204020203" pitchFamily="34" charset="0"/>
              </a:rPr>
              <a:t>Get stared: </a:t>
            </a:r>
            <a:r>
              <a:rPr lang="it-IT" dirty="0">
                <a:latin typeface="Segoe UI Light" panose="020B0502040204020203" pitchFamily="34" charset="0"/>
                <a:cs typeface="Segoe UI Light" panose="020B0502040204020203" pitchFamily="34" charset="0"/>
                <a:hlinkClick r:id="rId4"/>
              </a:rPr>
              <a:t>http://azure.microsoft.com/en-us/documentation/articles/sql-database-elastic-scale-get-started/</a:t>
            </a:r>
            <a:r>
              <a:rPr lang="it-IT" dirty="0">
                <a:latin typeface="Segoe UI Light" panose="020B0502040204020203" pitchFamily="34" charset="0"/>
                <a:cs typeface="Segoe UI Light" panose="020B0502040204020203" pitchFamily="34" charset="0"/>
              </a:rPr>
              <a:t> </a:t>
            </a:r>
          </a:p>
          <a:p>
            <a:pPr lvl="1"/>
            <a:r>
              <a:rPr lang="it-IT" dirty="0">
                <a:latin typeface="Segoe UI Light" panose="020B0502040204020203" pitchFamily="34" charset="0"/>
                <a:cs typeface="Segoe UI Light" panose="020B0502040204020203" pitchFamily="34" charset="0"/>
              </a:rPr>
              <a:t>Documentation map: </a:t>
            </a:r>
            <a:r>
              <a:rPr lang="it-IT" dirty="0">
                <a:latin typeface="Segoe UI Light" panose="020B0502040204020203" pitchFamily="34" charset="0"/>
                <a:cs typeface="Segoe UI Light" panose="020B0502040204020203" pitchFamily="34" charset="0"/>
                <a:hlinkClick r:id="rId5"/>
              </a:rPr>
              <a:t>http://azure.microsoft.com/en-us/documentation/articles/sql-database-elastic-scale-documentation-map/</a:t>
            </a:r>
            <a:r>
              <a:rPr lang="it-IT" dirty="0">
                <a:latin typeface="Segoe UI Light" panose="020B0502040204020203" pitchFamily="34" charset="0"/>
                <a:cs typeface="Segoe UI Light" panose="020B0502040204020203" pitchFamily="34" charset="0"/>
              </a:rPr>
              <a:t> </a:t>
            </a:r>
            <a:endParaRPr lang="en-US" dirty="0">
              <a:latin typeface="Segoe UI Light" panose="020B0502040204020203" pitchFamily="34" charset="0"/>
              <a:cs typeface="Segoe UI Light" panose="020B0502040204020203" pitchFamily="34" charset="0"/>
            </a:endParaRPr>
          </a:p>
          <a:p>
            <a:r>
              <a:rPr lang="en-US" dirty="0">
                <a:latin typeface="Segoe UI Light" panose="020B0502040204020203" pitchFamily="34" charset="0"/>
                <a:cs typeface="Segoe UI Light" panose="020B0502040204020203" pitchFamily="34" charset="0"/>
              </a:rPr>
              <a:t>Samples in the VS code samples gallery</a:t>
            </a:r>
          </a:p>
          <a:p>
            <a:pPr lvl="1"/>
            <a:r>
              <a:rPr lang="en-US" dirty="0">
                <a:latin typeface="Segoe UI Light" panose="020B0502040204020203" pitchFamily="34" charset="0"/>
                <a:cs typeface="Segoe UI Light" panose="020B0502040204020203" pitchFamily="34" charset="0"/>
              </a:rPr>
              <a:t>Search for ‘Elastic Scale’ on </a:t>
            </a:r>
            <a:r>
              <a:rPr lang="en-US" dirty="0">
                <a:latin typeface="Segoe UI Light" panose="020B0502040204020203" pitchFamily="34" charset="0"/>
                <a:cs typeface="Segoe UI Light" panose="020B0502040204020203" pitchFamily="34" charset="0"/>
                <a:hlinkClick r:id="rId6"/>
              </a:rPr>
              <a:t>https://code.msdn.microsoft.com/</a:t>
            </a:r>
            <a:r>
              <a:rPr lang="en-US" dirty="0">
                <a:latin typeface="Segoe UI Light" panose="020B0502040204020203" pitchFamily="34" charset="0"/>
                <a:cs typeface="Segoe UI Light" panose="020B0502040204020203" pitchFamily="34" charset="0"/>
              </a:rPr>
              <a:t> </a:t>
            </a:r>
          </a:p>
          <a:p>
            <a:pPr lvl="1"/>
            <a:r>
              <a:rPr lang="en-US" dirty="0">
                <a:latin typeface="Segoe UI Light" panose="020B0502040204020203" pitchFamily="34" charset="0"/>
                <a:cs typeface="Segoe UI Light" panose="020B0502040204020203" pitchFamily="34" charset="0"/>
              </a:rPr>
              <a:t>Search for ‘Elastic Scale’ in the Online Samples section for new VS projects</a:t>
            </a:r>
          </a:p>
          <a:p>
            <a:endParaRPr lang="en-US" dirty="0">
              <a:latin typeface="Segoe UI Light" panose="020B0502040204020203" pitchFamily="34" charset="0"/>
              <a:cs typeface="Segoe UI Light" panose="020B0502040204020203" pitchFamily="34" charset="0"/>
            </a:endParaRPr>
          </a:p>
        </p:txBody>
      </p:sp>
      <p:grpSp>
        <p:nvGrpSpPr>
          <p:cNvPr id="5" name="Group 2"/>
          <p:cNvGrpSpPr/>
          <p:nvPr/>
        </p:nvGrpSpPr>
        <p:grpSpPr>
          <a:xfrm>
            <a:off x="-2044" y="6513076"/>
            <a:ext cx="12194043" cy="354000"/>
            <a:chOff x="2577137" y="4571778"/>
            <a:chExt cx="9101124" cy="1390560"/>
          </a:xfrm>
        </p:grpSpPr>
        <p:sp>
          <p:nvSpPr>
            <p:cNvPr id="6" name="TextBox 4"/>
            <p:cNvSpPr txBox="1"/>
            <p:nvPr/>
          </p:nvSpPr>
          <p:spPr>
            <a:xfrm>
              <a:off x="2577137" y="4571778"/>
              <a:ext cx="3034890" cy="1390458"/>
            </a:xfrm>
            <a:prstGeom prst="rect">
              <a:avLst/>
            </a:prstGeom>
            <a:solidFill>
              <a:srgbClr val="0072C6"/>
            </a:solidFill>
          </p:spPr>
          <p:txBody>
            <a:bodyPr wrap="square" lIns="457200" tIns="137160" rIns="365760" rtlCol="0">
              <a:noAutofit/>
            </a:bodyPr>
            <a:lstStyle/>
            <a:p>
              <a:pPr>
                <a:lnSpc>
                  <a:spcPts val="3000"/>
                </a:lnSpc>
                <a:defRPr/>
              </a:pPr>
              <a:r>
                <a:rPr lang="en-US" sz="2800" kern="0" dirty="0">
                  <a:solidFill>
                    <a:srgbClr val="FFFFFF"/>
                  </a:solidFill>
                  <a:latin typeface="Segoe UI Light"/>
                </a:rPr>
                <a:t> </a:t>
              </a:r>
            </a:p>
          </p:txBody>
        </p:sp>
        <p:sp>
          <p:nvSpPr>
            <p:cNvPr id="7" name="TextBox 6"/>
            <p:cNvSpPr txBox="1"/>
            <p:nvPr/>
          </p:nvSpPr>
          <p:spPr>
            <a:xfrm>
              <a:off x="5612027" y="4572324"/>
              <a:ext cx="6066234" cy="1390014"/>
            </a:xfrm>
            <a:prstGeom prst="rect">
              <a:avLst/>
            </a:prstGeom>
            <a:solidFill>
              <a:srgbClr val="0072C6">
                <a:lumMod val="50000"/>
              </a:srgbClr>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grpSp>
        <p:nvGrpSpPr>
          <p:cNvPr id="8" name="Group 7"/>
          <p:cNvGrpSpPr/>
          <p:nvPr/>
        </p:nvGrpSpPr>
        <p:grpSpPr>
          <a:xfrm>
            <a:off x="6811440" y="4588848"/>
            <a:ext cx="5380559" cy="1924296"/>
            <a:chOff x="5121275" y="4378326"/>
            <a:chExt cx="7315201" cy="2616199"/>
          </a:xfrm>
        </p:grpSpPr>
        <p:grpSp>
          <p:nvGrpSpPr>
            <p:cNvPr id="9" name="Group 8"/>
            <p:cNvGrpSpPr/>
            <p:nvPr/>
          </p:nvGrpSpPr>
          <p:grpSpPr>
            <a:xfrm>
              <a:off x="9883858" y="5181881"/>
              <a:ext cx="320511" cy="621225"/>
              <a:chOff x="6229350" y="5232400"/>
              <a:chExt cx="539750" cy="1046162"/>
            </a:xfrm>
          </p:grpSpPr>
          <p:sp>
            <p:nvSpPr>
              <p:cNvPr id="66" name="Freeform 14"/>
              <p:cNvSpPr>
                <a:spLocks/>
              </p:cNvSpPr>
              <p:nvPr/>
            </p:nvSpPr>
            <p:spPr bwMode="auto">
              <a:xfrm>
                <a:off x="6446838" y="5870575"/>
                <a:ext cx="111125" cy="407987"/>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endParaRPr>
              </a:p>
            </p:txBody>
          </p:sp>
          <p:sp>
            <p:nvSpPr>
              <p:cNvPr id="67" name="Freeform 15"/>
              <p:cNvSpPr>
                <a:spLocks/>
              </p:cNvSpPr>
              <p:nvPr/>
            </p:nvSpPr>
            <p:spPr bwMode="auto">
              <a:xfrm>
                <a:off x="6229350" y="5511800"/>
                <a:ext cx="539750" cy="542925"/>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endParaRPr>
              </a:p>
            </p:txBody>
          </p:sp>
          <p:sp>
            <p:nvSpPr>
              <p:cNvPr id="68" name="Freeform 16"/>
              <p:cNvSpPr>
                <a:spLocks/>
              </p:cNvSpPr>
              <p:nvPr/>
            </p:nvSpPr>
            <p:spPr bwMode="auto">
              <a:xfrm>
                <a:off x="6300788" y="5232400"/>
                <a:ext cx="395288" cy="396875"/>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endParaRPr>
              </a:p>
            </p:txBody>
          </p:sp>
        </p:grpSp>
        <p:sp>
          <p:nvSpPr>
            <p:cNvPr id="10" name="AutoShape 3"/>
            <p:cNvSpPr>
              <a:spLocks noChangeAspect="1" noChangeArrowheads="1" noTextEdit="1"/>
            </p:cNvSpPr>
            <p:nvPr/>
          </p:nvSpPr>
          <p:spPr bwMode="auto">
            <a:xfrm>
              <a:off x="5121275" y="4611688"/>
              <a:ext cx="7315200" cy="2382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endParaRPr>
            </a:p>
          </p:txBody>
        </p:sp>
        <p:sp>
          <p:nvSpPr>
            <p:cNvPr id="11" name="Rectangle 5"/>
            <p:cNvSpPr>
              <a:spLocks noChangeArrowheads="1"/>
            </p:cNvSpPr>
            <p:nvPr/>
          </p:nvSpPr>
          <p:spPr bwMode="auto">
            <a:xfrm>
              <a:off x="8015288" y="5427663"/>
              <a:ext cx="936625" cy="75088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endParaRPr>
            </a:p>
          </p:txBody>
        </p:sp>
        <p:sp>
          <p:nvSpPr>
            <p:cNvPr id="12" name="Rectangle 6"/>
            <p:cNvSpPr>
              <a:spLocks noChangeArrowheads="1"/>
            </p:cNvSpPr>
            <p:nvPr/>
          </p:nvSpPr>
          <p:spPr bwMode="auto">
            <a:xfrm>
              <a:off x="8394700" y="5081588"/>
              <a:ext cx="406400" cy="1096962"/>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endParaRPr>
            </a:p>
          </p:txBody>
        </p:sp>
        <p:sp>
          <p:nvSpPr>
            <p:cNvPr id="13" name="Rectangle 7"/>
            <p:cNvSpPr>
              <a:spLocks noChangeArrowheads="1"/>
            </p:cNvSpPr>
            <p:nvPr/>
          </p:nvSpPr>
          <p:spPr bwMode="auto">
            <a:xfrm>
              <a:off x="5305425" y="6378575"/>
              <a:ext cx="600075" cy="4826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endParaRPr>
            </a:p>
          </p:txBody>
        </p:sp>
        <p:sp>
          <p:nvSpPr>
            <p:cNvPr id="14" name="Rectangle 8"/>
            <p:cNvSpPr>
              <a:spLocks noChangeArrowheads="1"/>
            </p:cNvSpPr>
            <p:nvPr/>
          </p:nvSpPr>
          <p:spPr bwMode="auto">
            <a:xfrm>
              <a:off x="5549900" y="6156325"/>
              <a:ext cx="595313" cy="70485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endParaRPr>
            </a:p>
          </p:txBody>
        </p:sp>
        <p:sp>
          <p:nvSpPr>
            <p:cNvPr id="15" name="Rectangle 9"/>
            <p:cNvSpPr>
              <a:spLocks noChangeArrowheads="1"/>
            </p:cNvSpPr>
            <p:nvPr/>
          </p:nvSpPr>
          <p:spPr bwMode="auto">
            <a:xfrm>
              <a:off x="11128375" y="5580063"/>
              <a:ext cx="930275" cy="10572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endParaRPr>
            </a:p>
          </p:txBody>
        </p:sp>
        <p:sp>
          <p:nvSpPr>
            <p:cNvPr id="16" name="Rectangle 10"/>
            <p:cNvSpPr>
              <a:spLocks noChangeArrowheads="1"/>
            </p:cNvSpPr>
            <p:nvPr/>
          </p:nvSpPr>
          <p:spPr bwMode="auto">
            <a:xfrm>
              <a:off x="11506200" y="5081588"/>
              <a:ext cx="930275" cy="155575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endParaRPr>
            </a:p>
          </p:txBody>
        </p:sp>
        <p:sp>
          <p:nvSpPr>
            <p:cNvPr id="17" name="Freeform 11"/>
            <p:cNvSpPr>
              <a:spLocks/>
            </p:cNvSpPr>
            <p:nvPr/>
          </p:nvSpPr>
          <p:spPr bwMode="auto">
            <a:xfrm>
              <a:off x="5121275" y="6121400"/>
              <a:ext cx="3679825" cy="868362"/>
            </a:xfrm>
            <a:custGeom>
              <a:avLst/>
              <a:gdLst>
                <a:gd name="T0" fmla="*/ 408 w 661"/>
                <a:gd name="T1" fmla="*/ 25 h 155"/>
                <a:gd name="T2" fmla="*/ 408 w 661"/>
                <a:gd name="T3" fmla="*/ 25 h 155"/>
                <a:gd name="T4" fmla="*/ 0 w 661"/>
                <a:gd name="T5" fmla="*/ 155 h 155"/>
                <a:gd name="T6" fmla="*/ 234 w 661"/>
                <a:gd name="T7" fmla="*/ 155 h 155"/>
                <a:gd name="T8" fmla="*/ 661 w 661"/>
                <a:gd name="T9" fmla="*/ 155 h 155"/>
                <a:gd name="T10" fmla="*/ 408 w 661"/>
                <a:gd name="T11" fmla="*/ 25 h 155"/>
              </a:gdLst>
              <a:ahLst/>
              <a:cxnLst>
                <a:cxn ang="0">
                  <a:pos x="T0" y="T1"/>
                </a:cxn>
                <a:cxn ang="0">
                  <a:pos x="T2" y="T3"/>
                </a:cxn>
                <a:cxn ang="0">
                  <a:pos x="T4" y="T5"/>
                </a:cxn>
                <a:cxn ang="0">
                  <a:pos x="T6" y="T7"/>
                </a:cxn>
                <a:cxn ang="0">
                  <a:pos x="T8" y="T9"/>
                </a:cxn>
                <a:cxn ang="0">
                  <a:pos x="T10" y="T11"/>
                </a:cxn>
              </a:cxnLst>
              <a:rect l="0" t="0" r="r" b="b"/>
              <a:pathLst>
                <a:path w="661" h="155">
                  <a:moveTo>
                    <a:pt x="408" y="25"/>
                  </a:moveTo>
                  <a:cubicBezTo>
                    <a:pt x="408" y="25"/>
                    <a:pt x="408" y="25"/>
                    <a:pt x="408" y="25"/>
                  </a:cubicBezTo>
                  <a:cubicBezTo>
                    <a:pt x="264" y="0"/>
                    <a:pt x="111" y="44"/>
                    <a:pt x="0" y="155"/>
                  </a:cubicBezTo>
                  <a:cubicBezTo>
                    <a:pt x="234" y="155"/>
                    <a:pt x="234" y="155"/>
                    <a:pt x="234" y="155"/>
                  </a:cubicBezTo>
                  <a:cubicBezTo>
                    <a:pt x="661" y="155"/>
                    <a:pt x="661" y="155"/>
                    <a:pt x="661" y="155"/>
                  </a:cubicBezTo>
                  <a:cubicBezTo>
                    <a:pt x="589" y="84"/>
                    <a:pt x="501" y="40"/>
                    <a:pt x="408" y="25"/>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endParaRPr>
            </a:p>
          </p:txBody>
        </p:sp>
        <p:sp>
          <p:nvSpPr>
            <p:cNvPr id="18" name="Freeform 12"/>
            <p:cNvSpPr>
              <a:spLocks/>
            </p:cNvSpPr>
            <p:nvPr/>
          </p:nvSpPr>
          <p:spPr bwMode="auto">
            <a:xfrm>
              <a:off x="9869797" y="4462465"/>
              <a:ext cx="757238" cy="503236"/>
            </a:xfrm>
            <a:custGeom>
              <a:avLst/>
              <a:gdLst>
                <a:gd name="T0" fmla="*/ 22 w 136"/>
                <a:gd name="T1" fmla="*/ 39 h 90"/>
                <a:gd name="T2" fmla="*/ 22 w 136"/>
                <a:gd name="T3" fmla="*/ 38 h 90"/>
                <a:gd name="T4" fmla="*/ 59 w 136"/>
                <a:gd name="T5" fmla="*/ 0 h 90"/>
                <a:gd name="T6" fmla="*/ 91 w 136"/>
                <a:gd name="T7" fmla="*/ 17 h 90"/>
                <a:gd name="T8" fmla="*/ 101 w 136"/>
                <a:gd name="T9" fmla="*/ 14 h 90"/>
                <a:gd name="T10" fmla="*/ 113 w 136"/>
                <a:gd name="T11" fmla="*/ 18 h 90"/>
                <a:gd name="T12" fmla="*/ 123 w 136"/>
                <a:gd name="T13" fmla="*/ 35 h 90"/>
                <a:gd name="T14" fmla="*/ 136 w 136"/>
                <a:gd name="T15" fmla="*/ 60 h 90"/>
                <a:gd name="T16" fmla="*/ 110 w 136"/>
                <a:gd name="T17" fmla="*/ 90 h 90"/>
                <a:gd name="T18" fmla="*/ 107 w 136"/>
                <a:gd name="T19" fmla="*/ 90 h 90"/>
                <a:gd name="T20" fmla="*/ 104 w 136"/>
                <a:gd name="T21" fmla="*/ 90 h 90"/>
                <a:gd name="T22" fmla="*/ 42 w 136"/>
                <a:gd name="T23" fmla="*/ 90 h 90"/>
                <a:gd name="T24" fmla="*/ 41 w 136"/>
                <a:gd name="T25" fmla="*/ 90 h 90"/>
                <a:gd name="T26" fmla="*/ 39 w 136"/>
                <a:gd name="T27" fmla="*/ 90 h 90"/>
                <a:gd name="T28" fmla="*/ 35 w 136"/>
                <a:gd name="T29" fmla="*/ 90 h 90"/>
                <a:gd name="T30" fmla="*/ 25 w 136"/>
                <a:gd name="T31" fmla="*/ 90 h 90"/>
                <a:gd name="T32" fmla="*/ 0 w 136"/>
                <a:gd name="T33" fmla="*/ 64 h 90"/>
                <a:gd name="T34" fmla="*/ 22 w 136"/>
                <a:gd name="T35" fmla="*/ 39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6" h="90">
                  <a:moveTo>
                    <a:pt x="22" y="39"/>
                  </a:moveTo>
                  <a:cubicBezTo>
                    <a:pt x="22" y="39"/>
                    <a:pt x="22" y="38"/>
                    <a:pt x="22" y="38"/>
                  </a:cubicBezTo>
                  <a:cubicBezTo>
                    <a:pt x="22" y="17"/>
                    <a:pt x="38" y="0"/>
                    <a:pt x="59" y="0"/>
                  </a:cubicBezTo>
                  <a:cubicBezTo>
                    <a:pt x="72" y="0"/>
                    <a:pt x="84" y="7"/>
                    <a:pt x="91" y="17"/>
                  </a:cubicBezTo>
                  <a:cubicBezTo>
                    <a:pt x="94" y="15"/>
                    <a:pt x="97" y="14"/>
                    <a:pt x="101" y="14"/>
                  </a:cubicBezTo>
                  <a:cubicBezTo>
                    <a:pt x="106" y="14"/>
                    <a:pt x="110" y="16"/>
                    <a:pt x="113" y="18"/>
                  </a:cubicBezTo>
                  <a:cubicBezTo>
                    <a:pt x="119" y="22"/>
                    <a:pt x="123" y="28"/>
                    <a:pt x="123" y="35"/>
                  </a:cubicBezTo>
                  <a:cubicBezTo>
                    <a:pt x="131" y="41"/>
                    <a:pt x="136" y="50"/>
                    <a:pt x="136" y="60"/>
                  </a:cubicBezTo>
                  <a:cubicBezTo>
                    <a:pt x="136" y="75"/>
                    <a:pt x="125" y="88"/>
                    <a:pt x="110" y="90"/>
                  </a:cubicBezTo>
                  <a:cubicBezTo>
                    <a:pt x="109" y="90"/>
                    <a:pt x="108" y="90"/>
                    <a:pt x="107" y="90"/>
                  </a:cubicBezTo>
                  <a:cubicBezTo>
                    <a:pt x="106" y="90"/>
                    <a:pt x="105" y="90"/>
                    <a:pt x="104" y="90"/>
                  </a:cubicBezTo>
                  <a:cubicBezTo>
                    <a:pt x="90" y="90"/>
                    <a:pt x="58" y="90"/>
                    <a:pt x="42" y="90"/>
                  </a:cubicBezTo>
                  <a:cubicBezTo>
                    <a:pt x="42" y="90"/>
                    <a:pt x="41" y="90"/>
                    <a:pt x="41" y="90"/>
                  </a:cubicBezTo>
                  <a:cubicBezTo>
                    <a:pt x="39" y="90"/>
                    <a:pt x="39" y="90"/>
                    <a:pt x="39" y="90"/>
                  </a:cubicBezTo>
                  <a:cubicBezTo>
                    <a:pt x="39" y="90"/>
                    <a:pt x="36" y="90"/>
                    <a:pt x="35" y="90"/>
                  </a:cubicBezTo>
                  <a:cubicBezTo>
                    <a:pt x="25" y="90"/>
                    <a:pt x="25" y="90"/>
                    <a:pt x="25" y="90"/>
                  </a:cubicBezTo>
                  <a:cubicBezTo>
                    <a:pt x="11" y="89"/>
                    <a:pt x="0" y="78"/>
                    <a:pt x="0" y="64"/>
                  </a:cubicBezTo>
                  <a:cubicBezTo>
                    <a:pt x="0" y="52"/>
                    <a:pt x="9" y="41"/>
                    <a:pt x="22" y="39"/>
                  </a:cubicBez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endParaRPr>
            </a:p>
          </p:txBody>
        </p:sp>
        <p:sp>
          <p:nvSpPr>
            <p:cNvPr id="19" name="Freeform 13"/>
            <p:cNvSpPr>
              <a:spLocks/>
            </p:cNvSpPr>
            <p:nvPr/>
          </p:nvSpPr>
          <p:spPr bwMode="auto">
            <a:xfrm>
              <a:off x="10437364" y="4378326"/>
              <a:ext cx="630238" cy="414337"/>
            </a:xfrm>
            <a:custGeom>
              <a:avLst/>
              <a:gdLst>
                <a:gd name="T0" fmla="*/ 18 w 113"/>
                <a:gd name="T1" fmla="*/ 32 h 74"/>
                <a:gd name="T2" fmla="*/ 18 w 113"/>
                <a:gd name="T3" fmla="*/ 31 h 74"/>
                <a:gd name="T4" fmla="*/ 50 w 113"/>
                <a:gd name="T5" fmla="*/ 0 h 74"/>
                <a:gd name="T6" fmla="*/ 76 w 113"/>
                <a:gd name="T7" fmla="*/ 14 h 74"/>
                <a:gd name="T8" fmla="*/ 84 w 113"/>
                <a:gd name="T9" fmla="*/ 11 h 74"/>
                <a:gd name="T10" fmla="*/ 94 w 113"/>
                <a:gd name="T11" fmla="*/ 14 h 74"/>
                <a:gd name="T12" fmla="*/ 102 w 113"/>
                <a:gd name="T13" fmla="*/ 29 h 74"/>
                <a:gd name="T14" fmla="*/ 113 w 113"/>
                <a:gd name="T15" fmla="*/ 49 h 74"/>
                <a:gd name="T16" fmla="*/ 91 w 113"/>
                <a:gd name="T17" fmla="*/ 74 h 74"/>
                <a:gd name="T18" fmla="*/ 89 w 113"/>
                <a:gd name="T19" fmla="*/ 74 h 74"/>
                <a:gd name="T20" fmla="*/ 86 w 113"/>
                <a:gd name="T21" fmla="*/ 74 h 74"/>
                <a:gd name="T22" fmla="*/ 35 w 113"/>
                <a:gd name="T23" fmla="*/ 74 h 74"/>
                <a:gd name="T24" fmla="*/ 34 w 113"/>
                <a:gd name="T25" fmla="*/ 74 h 74"/>
                <a:gd name="T26" fmla="*/ 33 w 113"/>
                <a:gd name="T27" fmla="*/ 74 h 74"/>
                <a:gd name="T28" fmla="*/ 29 w 113"/>
                <a:gd name="T29" fmla="*/ 74 h 74"/>
                <a:gd name="T30" fmla="*/ 21 w 113"/>
                <a:gd name="T31" fmla="*/ 74 h 74"/>
                <a:gd name="T32" fmla="*/ 0 w 113"/>
                <a:gd name="T33" fmla="*/ 53 h 74"/>
                <a:gd name="T34" fmla="*/ 18 w 113"/>
                <a:gd name="T35" fmla="*/ 3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3" h="74">
                  <a:moveTo>
                    <a:pt x="18" y="32"/>
                  </a:moveTo>
                  <a:cubicBezTo>
                    <a:pt x="18" y="32"/>
                    <a:pt x="18" y="31"/>
                    <a:pt x="18" y="31"/>
                  </a:cubicBezTo>
                  <a:cubicBezTo>
                    <a:pt x="18" y="14"/>
                    <a:pt x="32" y="0"/>
                    <a:pt x="50" y="0"/>
                  </a:cubicBezTo>
                  <a:cubicBezTo>
                    <a:pt x="60" y="0"/>
                    <a:pt x="70" y="5"/>
                    <a:pt x="76" y="14"/>
                  </a:cubicBezTo>
                  <a:cubicBezTo>
                    <a:pt x="78" y="12"/>
                    <a:pt x="81" y="11"/>
                    <a:pt x="84" y="11"/>
                  </a:cubicBezTo>
                  <a:cubicBezTo>
                    <a:pt x="88" y="11"/>
                    <a:pt x="91" y="12"/>
                    <a:pt x="94" y="14"/>
                  </a:cubicBezTo>
                  <a:cubicBezTo>
                    <a:pt x="99" y="18"/>
                    <a:pt x="102" y="23"/>
                    <a:pt x="102" y="29"/>
                  </a:cubicBezTo>
                  <a:cubicBezTo>
                    <a:pt x="109" y="33"/>
                    <a:pt x="113" y="41"/>
                    <a:pt x="113" y="49"/>
                  </a:cubicBezTo>
                  <a:cubicBezTo>
                    <a:pt x="113" y="62"/>
                    <a:pt x="104" y="72"/>
                    <a:pt x="91" y="74"/>
                  </a:cubicBezTo>
                  <a:cubicBezTo>
                    <a:pt x="91" y="74"/>
                    <a:pt x="90" y="74"/>
                    <a:pt x="89" y="74"/>
                  </a:cubicBezTo>
                  <a:cubicBezTo>
                    <a:pt x="88" y="74"/>
                    <a:pt x="87" y="74"/>
                    <a:pt x="86" y="74"/>
                  </a:cubicBezTo>
                  <a:cubicBezTo>
                    <a:pt x="75" y="74"/>
                    <a:pt x="48" y="74"/>
                    <a:pt x="35" y="74"/>
                  </a:cubicBezTo>
                  <a:cubicBezTo>
                    <a:pt x="35" y="74"/>
                    <a:pt x="35" y="74"/>
                    <a:pt x="34" y="74"/>
                  </a:cubicBezTo>
                  <a:cubicBezTo>
                    <a:pt x="33" y="74"/>
                    <a:pt x="33" y="74"/>
                    <a:pt x="33" y="74"/>
                  </a:cubicBezTo>
                  <a:cubicBezTo>
                    <a:pt x="33" y="74"/>
                    <a:pt x="31" y="74"/>
                    <a:pt x="29" y="74"/>
                  </a:cubicBezTo>
                  <a:cubicBezTo>
                    <a:pt x="21" y="74"/>
                    <a:pt x="21" y="74"/>
                    <a:pt x="21" y="74"/>
                  </a:cubicBezTo>
                  <a:cubicBezTo>
                    <a:pt x="10" y="73"/>
                    <a:pt x="0" y="64"/>
                    <a:pt x="0" y="53"/>
                  </a:cubicBezTo>
                  <a:cubicBezTo>
                    <a:pt x="0" y="42"/>
                    <a:pt x="8" y="34"/>
                    <a:pt x="18" y="32"/>
                  </a:cubicBezTo>
                  <a:close/>
                </a:path>
              </a:pathLst>
            </a:custGeom>
            <a:solidFill>
              <a:srgbClr val="00BCF2"/>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endParaRPr>
            </a:p>
          </p:txBody>
        </p:sp>
        <p:grpSp>
          <p:nvGrpSpPr>
            <p:cNvPr id="20" name="Group 19"/>
            <p:cNvGrpSpPr/>
            <p:nvPr/>
          </p:nvGrpSpPr>
          <p:grpSpPr>
            <a:xfrm>
              <a:off x="6274046" y="5741988"/>
              <a:ext cx="320511" cy="621225"/>
              <a:chOff x="6229350" y="5232400"/>
              <a:chExt cx="539750" cy="1046162"/>
            </a:xfrm>
          </p:grpSpPr>
          <p:sp>
            <p:nvSpPr>
              <p:cNvPr id="63" name="Freeform 14"/>
              <p:cNvSpPr>
                <a:spLocks/>
              </p:cNvSpPr>
              <p:nvPr/>
            </p:nvSpPr>
            <p:spPr bwMode="auto">
              <a:xfrm>
                <a:off x="6446838" y="5870575"/>
                <a:ext cx="111125" cy="407987"/>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endParaRPr>
              </a:p>
            </p:txBody>
          </p:sp>
          <p:sp>
            <p:nvSpPr>
              <p:cNvPr id="64" name="Freeform 15"/>
              <p:cNvSpPr>
                <a:spLocks/>
              </p:cNvSpPr>
              <p:nvPr/>
            </p:nvSpPr>
            <p:spPr bwMode="auto">
              <a:xfrm>
                <a:off x="6229350" y="5511800"/>
                <a:ext cx="539750" cy="542925"/>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endParaRPr>
              </a:p>
            </p:txBody>
          </p:sp>
          <p:sp>
            <p:nvSpPr>
              <p:cNvPr id="65" name="Freeform 16"/>
              <p:cNvSpPr>
                <a:spLocks/>
              </p:cNvSpPr>
              <p:nvPr/>
            </p:nvSpPr>
            <p:spPr bwMode="auto">
              <a:xfrm>
                <a:off x="6300788" y="5232400"/>
                <a:ext cx="395288" cy="396875"/>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endParaRPr>
              </a:p>
            </p:txBody>
          </p:sp>
        </p:grpSp>
        <p:sp>
          <p:nvSpPr>
            <p:cNvPr id="21" name="Freeform 17"/>
            <p:cNvSpPr>
              <a:spLocks/>
            </p:cNvSpPr>
            <p:nvPr/>
          </p:nvSpPr>
          <p:spPr bwMode="auto">
            <a:xfrm>
              <a:off x="9975850" y="5992813"/>
              <a:ext cx="2460625" cy="996950"/>
            </a:xfrm>
            <a:custGeom>
              <a:avLst/>
              <a:gdLst>
                <a:gd name="T0" fmla="*/ 0 w 442"/>
                <a:gd name="T1" fmla="*/ 178 h 178"/>
                <a:gd name="T2" fmla="*/ 0 w 442"/>
                <a:gd name="T3" fmla="*/ 178 h 178"/>
                <a:gd name="T4" fmla="*/ 290 w 442"/>
                <a:gd name="T5" fmla="*/ 178 h 178"/>
                <a:gd name="T6" fmla="*/ 442 w 442"/>
                <a:gd name="T7" fmla="*/ 178 h 178"/>
                <a:gd name="T8" fmla="*/ 442 w 442"/>
                <a:gd name="T9" fmla="*/ 9 h 178"/>
                <a:gd name="T10" fmla="*/ 0 w 442"/>
                <a:gd name="T11" fmla="*/ 178 h 178"/>
              </a:gdLst>
              <a:ahLst/>
              <a:cxnLst>
                <a:cxn ang="0">
                  <a:pos x="T0" y="T1"/>
                </a:cxn>
                <a:cxn ang="0">
                  <a:pos x="T2" y="T3"/>
                </a:cxn>
                <a:cxn ang="0">
                  <a:pos x="T4" y="T5"/>
                </a:cxn>
                <a:cxn ang="0">
                  <a:pos x="T6" y="T7"/>
                </a:cxn>
                <a:cxn ang="0">
                  <a:pos x="T8" y="T9"/>
                </a:cxn>
                <a:cxn ang="0">
                  <a:pos x="T10" y="T11"/>
                </a:cxn>
              </a:cxnLst>
              <a:rect l="0" t="0" r="r" b="b"/>
              <a:pathLst>
                <a:path w="442" h="178">
                  <a:moveTo>
                    <a:pt x="0" y="178"/>
                  </a:moveTo>
                  <a:cubicBezTo>
                    <a:pt x="0" y="178"/>
                    <a:pt x="0" y="178"/>
                    <a:pt x="0" y="178"/>
                  </a:cubicBezTo>
                  <a:cubicBezTo>
                    <a:pt x="290" y="178"/>
                    <a:pt x="290" y="178"/>
                    <a:pt x="290" y="178"/>
                  </a:cubicBezTo>
                  <a:cubicBezTo>
                    <a:pt x="442" y="178"/>
                    <a:pt x="442" y="178"/>
                    <a:pt x="442" y="178"/>
                  </a:cubicBezTo>
                  <a:cubicBezTo>
                    <a:pt x="442" y="9"/>
                    <a:pt x="442" y="9"/>
                    <a:pt x="442" y="9"/>
                  </a:cubicBezTo>
                  <a:cubicBezTo>
                    <a:pt x="283" y="0"/>
                    <a:pt x="121" y="57"/>
                    <a:pt x="0" y="178"/>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endParaRPr>
            </a:p>
          </p:txBody>
        </p:sp>
        <p:sp>
          <p:nvSpPr>
            <p:cNvPr id="22" name="Freeform 18"/>
            <p:cNvSpPr>
              <a:spLocks/>
            </p:cNvSpPr>
            <p:nvPr/>
          </p:nvSpPr>
          <p:spPr bwMode="auto">
            <a:xfrm>
              <a:off x="6791325" y="5334000"/>
              <a:ext cx="5645150" cy="1655762"/>
            </a:xfrm>
            <a:custGeom>
              <a:avLst/>
              <a:gdLst>
                <a:gd name="T0" fmla="*/ 0 w 1014"/>
                <a:gd name="T1" fmla="*/ 296 h 296"/>
                <a:gd name="T2" fmla="*/ 0 w 1014"/>
                <a:gd name="T3" fmla="*/ 296 h 296"/>
                <a:gd name="T4" fmla="*/ 1014 w 1014"/>
                <a:gd name="T5" fmla="*/ 296 h 296"/>
                <a:gd name="T6" fmla="*/ 1014 w 1014"/>
                <a:gd name="T7" fmla="*/ 238 h 296"/>
                <a:gd name="T8" fmla="*/ 0 w 1014"/>
                <a:gd name="T9" fmla="*/ 296 h 296"/>
              </a:gdLst>
              <a:ahLst/>
              <a:cxnLst>
                <a:cxn ang="0">
                  <a:pos x="T0" y="T1"/>
                </a:cxn>
                <a:cxn ang="0">
                  <a:pos x="T2" y="T3"/>
                </a:cxn>
                <a:cxn ang="0">
                  <a:pos x="T4" y="T5"/>
                </a:cxn>
                <a:cxn ang="0">
                  <a:pos x="T6" y="T7"/>
                </a:cxn>
                <a:cxn ang="0">
                  <a:pos x="T8" y="T9"/>
                </a:cxn>
              </a:cxnLst>
              <a:rect l="0" t="0" r="r" b="b"/>
              <a:pathLst>
                <a:path w="1014" h="296">
                  <a:moveTo>
                    <a:pt x="0" y="296"/>
                  </a:moveTo>
                  <a:cubicBezTo>
                    <a:pt x="0" y="296"/>
                    <a:pt x="0" y="296"/>
                    <a:pt x="0" y="296"/>
                  </a:cubicBezTo>
                  <a:cubicBezTo>
                    <a:pt x="1014" y="296"/>
                    <a:pt x="1014" y="296"/>
                    <a:pt x="1014" y="296"/>
                  </a:cubicBezTo>
                  <a:cubicBezTo>
                    <a:pt x="1014" y="238"/>
                    <a:pt x="1014" y="238"/>
                    <a:pt x="1014" y="238"/>
                  </a:cubicBezTo>
                  <a:cubicBezTo>
                    <a:pt x="714" y="0"/>
                    <a:pt x="277" y="19"/>
                    <a:pt x="0" y="296"/>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endParaRPr>
            </a:p>
          </p:txBody>
        </p:sp>
        <p:sp>
          <p:nvSpPr>
            <p:cNvPr id="23" name="Freeform 19"/>
            <p:cNvSpPr>
              <a:spLocks/>
            </p:cNvSpPr>
            <p:nvPr/>
          </p:nvSpPr>
          <p:spPr bwMode="auto">
            <a:xfrm>
              <a:off x="8439150" y="5786438"/>
              <a:ext cx="723900" cy="889000"/>
            </a:xfrm>
            <a:custGeom>
              <a:avLst/>
              <a:gdLst>
                <a:gd name="T0" fmla="*/ 42 w 130"/>
                <a:gd name="T1" fmla="*/ 159 h 159"/>
                <a:gd name="T2" fmla="*/ 42 w 130"/>
                <a:gd name="T3" fmla="*/ 159 h 159"/>
                <a:gd name="T4" fmla="*/ 130 w 130"/>
                <a:gd name="T5" fmla="*/ 0 h 159"/>
                <a:gd name="T6" fmla="*/ 77 w 130"/>
                <a:gd name="T7" fmla="*/ 10 h 159"/>
                <a:gd name="T8" fmla="*/ 0 w 130"/>
                <a:gd name="T9" fmla="*/ 159 h 159"/>
                <a:gd name="T10" fmla="*/ 42 w 130"/>
                <a:gd name="T11" fmla="*/ 159 h 159"/>
                <a:gd name="T12" fmla="*/ 42 w 130"/>
                <a:gd name="T13" fmla="*/ 159 h 159"/>
              </a:gdLst>
              <a:ahLst/>
              <a:cxnLst>
                <a:cxn ang="0">
                  <a:pos x="T0" y="T1"/>
                </a:cxn>
                <a:cxn ang="0">
                  <a:pos x="T2" y="T3"/>
                </a:cxn>
                <a:cxn ang="0">
                  <a:pos x="T4" y="T5"/>
                </a:cxn>
                <a:cxn ang="0">
                  <a:pos x="T6" y="T7"/>
                </a:cxn>
                <a:cxn ang="0">
                  <a:pos x="T8" y="T9"/>
                </a:cxn>
                <a:cxn ang="0">
                  <a:pos x="T10" y="T11"/>
                </a:cxn>
                <a:cxn ang="0">
                  <a:pos x="T12" y="T13"/>
                </a:cxn>
              </a:cxnLst>
              <a:rect l="0" t="0" r="r" b="b"/>
              <a:pathLst>
                <a:path w="130" h="159">
                  <a:moveTo>
                    <a:pt x="42" y="159"/>
                  </a:moveTo>
                  <a:cubicBezTo>
                    <a:pt x="42" y="159"/>
                    <a:pt x="42" y="159"/>
                    <a:pt x="42" y="159"/>
                  </a:cubicBezTo>
                  <a:cubicBezTo>
                    <a:pt x="48" y="109"/>
                    <a:pt x="77" y="51"/>
                    <a:pt x="130" y="0"/>
                  </a:cubicBezTo>
                  <a:cubicBezTo>
                    <a:pt x="112" y="3"/>
                    <a:pt x="95" y="6"/>
                    <a:pt x="77" y="10"/>
                  </a:cubicBezTo>
                  <a:cubicBezTo>
                    <a:pt x="30" y="58"/>
                    <a:pt x="5" y="112"/>
                    <a:pt x="0" y="159"/>
                  </a:cubicBezTo>
                  <a:cubicBezTo>
                    <a:pt x="42" y="159"/>
                    <a:pt x="42" y="159"/>
                    <a:pt x="42" y="159"/>
                  </a:cubicBezTo>
                  <a:cubicBezTo>
                    <a:pt x="42" y="159"/>
                    <a:pt x="42" y="159"/>
                    <a:pt x="42" y="159"/>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endParaRPr>
            </a:p>
          </p:txBody>
        </p:sp>
        <p:sp>
          <p:nvSpPr>
            <p:cNvPr id="24" name="Freeform 21"/>
            <p:cNvSpPr>
              <a:spLocks/>
            </p:cNvSpPr>
            <p:nvPr/>
          </p:nvSpPr>
          <p:spPr bwMode="auto">
            <a:xfrm>
              <a:off x="10348913" y="5853113"/>
              <a:ext cx="612775" cy="822325"/>
            </a:xfrm>
            <a:custGeom>
              <a:avLst/>
              <a:gdLst>
                <a:gd name="T0" fmla="*/ 43 w 110"/>
                <a:gd name="T1" fmla="*/ 147 h 147"/>
                <a:gd name="T2" fmla="*/ 43 w 110"/>
                <a:gd name="T3" fmla="*/ 147 h 147"/>
                <a:gd name="T4" fmla="*/ 110 w 110"/>
                <a:gd name="T5" fmla="*/ 9 h 147"/>
                <a:gd name="T6" fmla="*/ 76 w 110"/>
                <a:gd name="T7" fmla="*/ 0 h 147"/>
                <a:gd name="T8" fmla="*/ 0 w 110"/>
                <a:gd name="T9" fmla="*/ 147 h 147"/>
                <a:gd name="T10" fmla="*/ 43 w 110"/>
                <a:gd name="T11" fmla="*/ 147 h 147"/>
                <a:gd name="T12" fmla="*/ 43 w 110"/>
                <a:gd name="T13" fmla="*/ 147 h 147"/>
              </a:gdLst>
              <a:ahLst/>
              <a:cxnLst>
                <a:cxn ang="0">
                  <a:pos x="T0" y="T1"/>
                </a:cxn>
                <a:cxn ang="0">
                  <a:pos x="T2" y="T3"/>
                </a:cxn>
                <a:cxn ang="0">
                  <a:pos x="T4" y="T5"/>
                </a:cxn>
                <a:cxn ang="0">
                  <a:pos x="T6" y="T7"/>
                </a:cxn>
                <a:cxn ang="0">
                  <a:pos x="T8" y="T9"/>
                </a:cxn>
                <a:cxn ang="0">
                  <a:pos x="T10" y="T11"/>
                </a:cxn>
                <a:cxn ang="0">
                  <a:pos x="T12" y="T13"/>
                </a:cxn>
              </a:cxnLst>
              <a:rect l="0" t="0" r="r" b="b"/>
              <a:pathLst>
                <a:path w="110" h="147">
                  <a:moveTo>
                    <a:pt x="43" y="147"/>
                  </a:moveTo>
                  <a:cubicBezTo>
                    <a:pt x="43" y="147"/>
                    <a:pt x="43" y="147"/>
                    <a:pt x="43" y="147"/>
                  </a:cubicBezTo>
                  <a:cubicBezTo>
                    <a:pt x="48" y="104"/>
                    <a:pt x="70" y="54"/>
                    <a:pt x="110" y="9"/>
                  </a:cubicBezTo>
                  <a:cubicBezTo>
                    <a:pt x="99" y="6"/>
                    <a:pt x="87" y="3"/>
                    <a:pt x="76" y="0"/>
                  </a:cubicBezTo>
                  <a:cubicBezTo>
                    <a:pt x="30" y="48"/>
                    <a:pt x="5" y="101"/>
                    <a:pt x="0" y="147"/>
                  </a:cubicBezTo>
                  <a:cubicBezTo>
                    <a:pt x="43" y="147"/>
                    <a:pt x="43" y="147"/>
                    <a:pt x="43" y="147"/>
                  </a:cubicBezTo>
                  <a:cubicBezTo>
                    <a:pt x="43" y="147"/>
                    <a:pt x="43" y="147"/>
                    <a:pt x="43" y="147"/>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endParaRPr>
            </a:p>
          </p:txBody>
        </p:sp>
        <p:sp>
          <p:nvSpPr>
            <p:cNvPr id="25" name="Freeform 22"/>
            <p:cNvSpPr>
              <a:spLocks/>
            </p:cNvSpPr>
            <p:nvPr/>
          </p:nvSpPr>
          <p:spPr bwMode="auto">
            <a:xfrm>
              <a:off x="9007475" y="5741988"/>
              <a:ext cx="1412875" cy="966787"/>
            </a:xfrm>
            <a:custGeom>
              <a:avLst/>
              <a:gdLst>
                <a:gd name="T0" fmla="*/ 41 w 254"/>
                <a:gd name="T1" fmla="*/ 38 h 173"/>
                <a:gd name="T2" fmla="*/ 41 w 254"/>
                <a:gd name="T3" fmla="*/ 38 h 173"/>
                <a:gd name="T4" fmla="*/ 10 w 254"/>
                <a:gd name="T5" fmla="*/ 140 h 173"/>
                <a:gd name="T6" fmla="*/ 70 w 254"/>
                <a:gd name="T7" fmla="*/ 173 h 173"/>
                <a:gd name="T8" fmla="*/ 147 w 254"/>
                <a:gd name="T9" fmla="*/ 138 h 173"/>
                <a:gd name="T10" fmla="*/ 232 w 254"/>
                <a:gd name="T11" fmla="*/ 31 h 173"/>
                <a:gd name="T12" fmla="*/ 254 w 254"/>
                <a:gd name="T13" fmla="*/ 8 h 173"/>
                <a:gd name="T14" fmla="*/ 213 w 254"/>
                <a:gd name="T15" fmla="*/ 3 h 173"/>
                <a:gd name="T16" fmla="*/ 185 w 254"/>
                <a:gd name="T17" fmla="*/ 34 h 173"/>
                <a:gd name="T18" fmla="*/ 79 w 254"/>
                <a:gd name="T19" fmla="*/ 140 h 173"/>
                <a:gd name="T20" fmla="*/ 88 w 254"/>
                <a:gd name="T21" fmla="*/ 36 h 173"/>
                <a:gd name="T22" fmla="*/ 124 w 254"/>
                <a:gd name="T23" fmla="*/ 0 h 173"/>
                <a:gd name="T24" fmla="*/ 76 w 254"/>
                <a:gd name="T25" fmla="*/ 3 h 173"/>
                <a:gd name="T26" fmla="*/ 41 w 254"/>
                <a:gd name="T27" fmla="*/ 38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4" h="173">
                  <a:moveTo>
                    <a:pt x="41" y="38"/>
                  </a:moveTo>
                  <a:cubicBezTo>
                    <a:pt x="41" y="38"/>
                    <a:pt x="41" y="38"/>
                    <a:pt x="41" y="38"/>
                  </a:cubicBezTo>
                  <a:cubicBezTo>
                    <a:pt x="5" y="82"/>
                    <a:pt x="0" y="117"/>
                    <a:pt x="10" y="140"/>
                  </a:cubicBezTo>
                  <a:cubicBezTo>
                    <a:pt x="20" y="163"/>
                    <a:pt x="42" y="173"/>
                    <a:pt x="70" y="173"/>
                  </a:cubicBezTo>
                  <a:cubicBezTo>
                    <a:pt x="101" y="173"/>
                    <a:pt x="124" y="162"/>
                    <a:pt x="147" y="138"/>
                  </a:cubicBezTo>
                  <a:cubicBezTo>
                    <a:pt x="170" y="114"/>
                    <a:pt x="192" y="77"/>
                    <a:pt x="232" y="31"/>
                  </a:cubicBezTo>
                  <a:cubicBezTo>
                    <a:pt x="239" y="23"/>
                    <a:pt x="247" y="15"/>
                    <a:pt x="254" y="8"/>
                  </a:cubicBezTo>
                  <a:cubicBezTo>
                    <a:pt x="240" y="6"/>
                    <a:pt x="227" y="4"/>
                    <a:pt x="213" y="3"/>
                  </a:cubicBezTo>
                  <a:cubicBezTo>
                    <a:pt x="204" y="12"/>
                    <a:pt x="195" y="23"/>
                    <a:pt x="185" y="34"/>
                  </a:cubicBezTo>
                  <a:cubicBezTo>
                    <a:pt x="128" y="104"/>
                    <a:pt x="113" y="140"/>
                    <a:pt x="79" y="140"/>
                  </a:cubicBezTo>
                  <a:cubicBezTo>
                    <a:pt x="49" y="140"/>
                    <a:pt x="32" y="105"/>
                    <a:pt x="88" y="36"/>
                  </a:cubicBezTo>
                  <a:cubicBezTo>
                    <a:pt x="99" y="22"/>
                    <a:pt x="111" y="10"/>
                    <a:pt x="124" y="0"/>
                  </a:cubicBezTo>
                  <a:cubicBezTo>
                    <a:pt x="108" y="0"/>
                    <a:pt x="92" y="1"/>
                    <a:pt x="76" y="3"/>
                  </a:cubicBezTo>
                  <a:cubicBezTo>
                    <a:pt x="64" y="13"/>
                    <a:pt x="52" y="25"/>
                    <a:pt x="41" y="38"/>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endParaRPr>
            </a:p>
          </p:txBody>
        </p:sp>
        <p:sp>
          <p:nvSpPr>
            <p:cNvPr id="26" name="Freeform 23"/>
            <p:cNvSpPr>
              <a:spLocks/>
            </p:cNvSpPr>
            <p:nvPr/>
          </p:nvSpPr>
          <p:spPr bwMode="auto">
            <a:xfrm>
              <a:off x="10933113" y="5965825"/>
              <a:ext cx="985838" cy="742950"/>
            </a:xfrm>
            <a:custGeom>
              <a:avLst/>
              <a:gdLst>
                <a:gd name="T0" fmla="*/ 10 w 177"/>
                <a:gd name="T1" fmla="*/ 100 h 133"/>
                <a:gd name="T2" fmla="*/ 10 w 177"/>
                <a:gd name="T3" fmla="*/ 100 h 133"/>
                <a:gd name="T4" fmla="*/ 70 w 177"/>
                <a:gd name="T5" fmla="*/ 133 h 133"/>
                <a:gd name="T6" fmla="*/ 147 w 177"/>
                <a:gd name="T7" fmla="*/ 98 h 133"/>
                <a:gd name="T8" fmla="*/ 177 w 177"/>
                <a:gd name="T9" fmla="*/ 62 h 133"/>
                <a:gd name="T10" fmla="*/ 146 w 177"/>
                <a:gd name="T11" fmla="*/ 45 h 133"/>
                <a:gd name="T12" fmla="*/ 79 w 177"/>
                <a:gd name="T13" fmla="*/ 100 h 133"/>
                <a:gd name="T14" fmla="*/ 75 w 177"/>
                <a:gd name="T15" fmla="*/ 13 h 133"/>
                <a:gd name="T16" fmla="*/ 39 w 177"/>
                <a:gd name="T17" fmla="*/ 0 h 133"/>
                <a:gd name="T18" fmla="*/ 10 w 177"/>
                <a:gd name="T19" fmla="*/ 10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7" h="133">
                  <a:moveTo>
                    <a:pt x="10" y="100"/>
                  </a:moveTo>
                  <a:cubicBezTo>
                    <a:pt x="10" y="100"/>
                    <a:pt x="10" y="100"/>
                    <a:pt x="10" y="100"/>
                  </a:cubicBezTo>
                  <a:cubicBezTo>
                    <a:pt x="20" y="123"/>
                    <a:pt x="42" y="133"/>
                    <a:pt x="70" y="133"/>
                  </a:cubicBezTo>
                  <a:cubicBezTo>
                    <a:pt x="101" y="133"/>
                    <a:pt x="124" y="122"/>
                    <a:pt x="147" y="98"/>
                  </a:cubicBezTo>
                  <a:cubicBezTo>
                    <a:pt x="157" y="88"/>
                    <a:pt x="166" y="76"/>
                    <a:pt x="177" y="62"/>
                  </a:cubicBezTo>
                  <a:cubicBezTo>
                    <a:pt x="166" y="56"/>
                    <a:pt x="156" y="50"/>
                    <a:pt x="146" y="45"/>
                  </a:cubicBezTo>
                  <a:cubicBezTo>
                    <a:pt x="119" y="82"/>
                    <a:pt x="103" y="100"/>
                    <a:pt x="79" y="100"/>
                  </a:cubicBezTo>
                  <a:cubicBezTo>
                    <a:pt x="52" y="100"/>
                    <a:pt x="36" y="71"/>
                    <a:pt x="75" y="13"/>
                  </a:cubicBezTo>
                  <a:cubicBezTo>
                    <a:pt x="63" y="8"/>
                    <a:pt x="51" y="4"/>
                    <a:pt x="39" y="0"/>
                  </a:cubicBezTo>
                  <a:cubicBezTo>
                    <a:pt x="5" y="43"/>
                    <a:pt x="0" y="77"/>
                    <a:pt x="10" y="100"/>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endParaRPr>
            </a:p>
          </p:txBody>
        </p:sp>
        <p:sp>
          <p:nvSpPr>
            <p:cNvPr id="27" name="Freeform 24"/>
            <p:cNvSpPr>
              <a:spLocks/>
            </p:cNvSpPr>
            <p:nvPr/>
          </p:nvSpPr>
          <p:spPr bwMode="auto">
            <a:xfrm>
              <a:off x="12207875" y="6496050"/>
              <a:ext cx="228600" cy="212725"/>
            </a:xfrm>
            <a:custGeom>
              <a:avLst/>
              <a:gdLst>
                <a:gd name="T0" fmla="*/ 0 w 41"/>
                <a:gd name="T1" fmla="*/ 0 h 38"/>
                <a:gd name="T2" fmla="*/ 0 w 41"/>
                <a:gd name="T3" fmla="*/ 0 h 38"/>
                <a:gd name="T4" fmla="*/ 0 w 41"/>
                <a:gd name="T5" fmla="*/ 5 h 38"/>
                <a:gd name="T6" fmla="*/ 37 w 41"/>
                <a:gd name="T7" fmla="*/ 38 h 38"/>
                <a:gd name="T8" fmla="*/ 41 w 41"/>
                <a:gd name="T9" fmla="*/ 32 h 38"/>
                <a:gd name="T10" fmla="*/ 41 w 41"/>
                <a:gd name="T11" fmla="*/ 30 h 38"/>
                <a:gd name="T12" fmla="*/ 0 w 41"/>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41" h="38">
                  <a:moveTo>
                    <a:pt x="0" y="0"/>
                  </a:moveTo>
                  <a:cubicBezTo>
                    <a:pt x="0" y="0"/>
                    <a:pt x="0" y="0"/>
                    <a:pt x="0" y="0"/>
                  </a:cubicBezTo>
                  <a:cubicBezTo>
                    <a:pt x="0" y="2"/>
                    <a:pt x="0" y="3"/>
                    <a:pt x="0" y="5"/>
                  </a:cubicBezTo>
                  <a:cubicBezTo>
                    <a:pt x="2" y="25"/>
                    <a:pt x="15" y="36"/>
                    <a:pt x="37" y="38"/>
                  </a:cubicBezTo>
                  <a:cubicBezTo>
                    <a:pt x="41" y="32"/>
                    <a:pt x="41" y="32"/>
                    <a:pt x="41" y="32"/>
                  </a:cubicBezTo>
                  <a:cubicBezTo>
                    <a:pt x="41" y="30"/>
                    <a:pt x="41" y="30"/>
                    <a:pt x="41" y="30"/>
                  </a:cubicBezTo>
                  <a:cubicBezTo>
                    <a:pt x="27" y="20"/>
                    <a:pt x="14" y="10"/>
                    <a:pt x="0" y="0"/>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endParaRPr>
            </a:p>
          </p:txBody>
        </p:sp>
        <p:sp>
          <p:nvSpPr>
            <p:cNvPr id="28" name="Freeform 25"/>
            <p:cNvSpPr>
              <a:spLocks/>
            </p:cNvSpPr>
            <p:nvPr/>
          </p:nvSpPr>
          <p:spPr bwMode="auto">
            <a:xfrm>
              <a:off x="8143875" y="5210175"/>
              <a:ext cx="528638" cy="1465262"/>
            </a:xfrm>
            <a:custGeom>
              <a:avLst/>
              <a:gdLst>
                <a:gd name="T0" fmla="*/ 95 w 95"/>
                <a:gd name="T1" fmla="*/ 0 h 262"/>
                <a:gd name="T2" fmla="*/ 95 w 95"/>
                <a:gd name="T3" fmla="*/ 0 h 262"/>
                <a:gd name="T4" fmla="*/ 95 w 95"/>
                <a:gd name="T5" fmla="*/ 262 h 262"/>
                <a:gd name="T6" fmla="*/ 53 w 95"/>
                <a:gd name="T7" fmla="*/ 262 h 262"/>
                <a:gd name="T8" fmla="*/ 53 w 95"/>
                <a:gd name="T9" fmla="*/ 51 h 262"/>
                <a:gd name="T10" fmla="*/ 29 w 95"/>
                <a:gd name="T11" fmla="*/ 65 h 262"/>
                <a:gd name="T12" fmla="*/ 0 w 95"/>
                <a:gd name="T13" fmla="*/ 74 h 262"/>
                <a:gd name="T14" fmla="*/ 0 w 95"/>
                <a:gd name="T15" fmla="*/ 39 h 262"/>
                <a:gd name="T16" fmla="*/ 20 w 95"/>
                <a:gd name="T17" fmla="*/ 32 h 262"/>
                <a:gd name="T18" fmla="*/ 39 w 95"/>
                <a:gd name="T19" fmla="*/ 24 h 262"/>
                <a:gd name="T20" fmla="*/ 58 w 95"/>
                <a:gd name="T21" fmla="*/ 13 h 262"/>
                <a:gd name="T22" fmla="*/ 77 w 95"/>
                <a:gd name="T23" fmla="*/ 0 h 262"/>
                <a:gd name="T24" fmla="*/ 95 w 95"/>
                <a:gd name="T25" fmla="*/ 0 h 262"/>
                <a:gd name="T26" fmla="*/ 95 w 95"/>
                <a:gd name="T27" fmla="*/ 0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5" h="262">
                  <a:moveTo>
                    <a:pt x="95" y="0"/>
                  </a:moveTo>
                  <a:cubicBezTo>
                    <a:pt x="95" y="0"/>
                    <a:pt x="95" y="0"/>
                    <a:pt x="95" y="0"/>
                  </a:cubicBezTo>
                  <a:cubicBezTo>
                    <a:pt x="95" y="262"/>
                    <a:pt x="95" y="262"/>
                    <a:pt x="95" y="262"/>
                  </a:cubicBezTo>
                  <a:cubicBezTo>
                    <a:pt x="53" y="262"/>
                    <a:pt x="53" y="262"/>
                    <a:pt x="53" y="262"/>
                  </a:cubicBezTo>
                  <a:cubicBezTo>
                    <a:pt x="53" y="51"/>
                    <a:pt x="53" y="51"/>
                    <a:pt x="53" y="51"/>
                  </a:cubicBezTo>
                  <a:cubicBezTo>
                    <a:pt x="46" y="56"/>
                    <a:pt x="38" y="61"/>
                    <a:pt x="29" y="65"/>
                  </a:cubicBezTo>
                  <a:cubicBezTo>
                    <a:pt x="21" y="68"/>
                    <a:pt x="11" y="72"/>
                    <a:pt x="0" y="74"/>
                  </a:cubicBezTo>
                  <a:cubicBezTo>
                    <a:pt x="0" y="39"/>
                    <a:pt x="0" y="39"/>
                    <a:pt x="0" y="39"/>
                  </a:cubicBezTo>
                  <a:cubicBezTo>
                    <a:pt x="7" y="37"/>
                    <a:pt x="13" y="34"/>
                    <a:pt x="20" y="32"/>
                  </a:cubicBezTo>
                  <a:cubicBezTo>
                    <a:pt x="26" y="29"/>
                    <a:pt x="33" y="26"/>
                    <a:pt x="39" y="24"/>
                  </a:cubicBezTo>
                  <a:cubicBezTo>
                    <a:pt x="45" y="20"/>
                    <a:pt x="51" y="17"/>
                    <a:pt x="58" y="13"/>
                  </a:cubicBezTo>
                  <a:cubicBezTo>
                    <a:pt x="64" y="9"/>
                    <a:pt x="71" y="5"/>
                    <a:pt x="77" y="0"/>
                  </a:cubicBezTo>
                  <a:cubicBezTo>
                    <a:pt x="95" y="0"/>
                    <a:pt x="95" y="0"/>
                    <a:pt x="95" y="0"/>
                  </a:cubicBezTo>
                  <a:cubicBezTo>
                    <a:pt x="95" y="0"/>
                    <a:pt x="95" y="0"/>
                    <a:pt x="95"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endParaRPr>
            </a:p>
          </p:txBody>
        </p:sp>
        <p:sp>
          <p:nvSpPr>
            <p:cNvPr id="29" name="Freeform 26"/>
            <p:cNvSpPr>
              <a:spLocks/>
            </p:cNvSpPr>
            <p:nvPr/>
          </p:nvSpPr>
          <p:spPr bwMode="auto">
            <a:xfrm>
              <a:off x="9991725" y="5210175"/>
              <a:ext cx="534988" cy="1465262"/>
            </a:xfrm>
            <a:custGeom>
              <a:avLst/>
              <a:gdLst>
                <a:gd name="T0" fmla="*/ 96 w 96"/>
                <a:gd name="T1" fmla="*/ 0 h 262"/>
                <a:gd name="T2" fmla="*/ 96 w 96"/>
                <a:gd name="T3" fmla="*/ 0 h 262"/>
                <a:gd name="T4" fmla="*/ 96 w 96"/>
                <a:gd name="T5" fmla="*/ 262 h 262"/>
                <a:gd name="T6" fmla="*/ 54 w 96"/>
                <a:gd name="T7" fmla="*/ 262 h 262"/>
                <a:gd name="T8" fmla="*/ 54 w 96"/>
                <a:gd name="T9" fmla="*/ 51 h 262"/>
                <a:gd name="T10" fmla="*/ 30 w 96"/>
                <a:gd name="T11" fmla="*/ 65 h 262"/>
                <a:gd name="T12" fmla="*/ 0 w 96"/>
                <a:gd name="T13" fmla="*/ 74 h 262"/>
                <a:gd name="T14" fmla="*/ 0 w 96"/>
                <a:gd name="T15" fmla="*/ 39 h 262"/>
                <a:gd name="T16" fmla="*/ 20 w 96"/>
                <a:gd name="T17" fmla="*/ 32 h 262"/>
                <a:gd name="T18" fmla="*/ 39 w 96"/>
                <a:gd name="T19" fmla="*/ 24 h 262"/>
                <a:gd name="T20" fmla="*/ 58 w 96"/>
                <a:gd name="T21" fmla="*/ 13 h 262"/>
                <a:gd name="T22" fmla="*/ 78 w 96"/>
                <a:gd name="T23" fmla="*/ 0 h 262"/>
                <a:gd name="T24" fmla="*/ 96 w 96"/>
                <a:gd name="T25" fmla="*/ 0 h 262"/>
                <a:gd name="T26" fmla="*/ 96 w 96"/>
                <a:gd name="T27" fmla="*/ 0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6" h="262">
                  <a:moveTo>
                    <a:pt x="96" y="0"/>
                  </a:moveTo>
                  <a:cubicBezTo>
                    <a:pt x="96" y="0"/>
                    <a:pt x="96" y="0"/>
                    <a:pt x="96" y="0"/>
                  </a:cubicBezTo>
                  <a:cubicBezTo>
                    <a:pt x="96" y="262"/>
                    <a:pt x="96" y="262"/>
                    <a:pt x="96" y="262"/>
                  </a:cubicBezTo>
                  <a:cubicBezTo>
                    <a:pt x="54" y="262"/>
                    <a:pt x="54" y="262"/>
                    <a:pt x="54" y="262"/>
                  </a:cubicBezTo>
                  <a:cubicBezTo>
                    <a:pt x="54" y="51"/>
                    <a:pt x="54" y="51"/>
                    <a:pt x="54" y="51"/>
                  </a:cubicBezTo>
                  <a:cubicBezTo>
                    <a:pt x="47" y="56"/>
                    <a:pt x="39" y="61"/>
                    <a:pt x="30" y="65"/>
                  </a:cubicBezTo>
                  <a:cubicBezTo>
                    <a:pt x="21" y="68"/>
                    <a:pt x="11" y="72"/>
                    <a:pt x="0" y="74"/>
                  </a:cubicBezTo>
                  <a:cubicBezTo>
                    <a:pt x="0" y="39"/>
                    <a:pt x="0" y="39"/>
                    <a:pt x="0" y="39"/>
                  </a:cubicBezTo>
                  <a:cubicBezTo>
                    <a:pt x="7" y="37"/>
                    <a:pt x="14" y="34"/>
                    <a:pt x="20" y="32"/>
                  </a:cubicBezTo>
                  <a:cubicBezTo>
                    <a:pt x="27" y="29"/>
                    <a:pt x="33" y="26"/>
                    <a:pt x="39" y="24"/>
                  </a:cubicBezTo>
                  <a:cubicBezTo>
                    <a:pt x="46" y="20"/>
                    <a:pt x="52" y="17"/>
                    <a:pt x="58" y="13"/>
                  </a:cubicBezTo>
                  <a:cubicBezTo>
                    <a:pt x="65" y="9"/>
                    <a:pt x="71" y="5"/>
                    <a:pt x="78" y="0"/>
                  </a:cubicBezTo>
                  <a:cubicBezTo>
                    <a:pt x="96" y="0"/>
                    <a:pt x="96" y="0"/>
                    <a:pt x="96" y="0"/>
                  </a:cubicBezTo>
                  <a:cubicBezTo>
                    <a:pt x="96" y="0"/>
                    <a:pt x="96" y="0"/>
                    <a:pt x="96"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endParaRPr>
            </a:p>
          </p:txBody>
        </p:sp>
        <p:sp>
          <p:nvSpPr>
            <p:cNvPr id="30" name="Freeform 27"/>
            <p:cNvSpPr>
              <a:spLocks noEditPoints="1"/>
            </p:cNvSpPr>
            <p:nvPr/>
          </p:nvSpPr>
          <p:spPr bwMode="auto">
            <a:xfrm>
              <a:off x="8890000" y="5192713"/>
              <a:ext cx="1001713" cy="1516062"/>
            </a:xfrm>
            <a:custGeom>
              <a:avLst/>
              <a:gdLst>
                <a:gd name="T0" fmla="*/ 91 w 180"/>
                <a:gd name="T1" fmla="*/ 34 h 271"/>
                <a:gd name="T2" fmla="*/ 91 w 180"/>
                <a:gd name="T3" fmla="*/ 34 h 271"/>
                <a:gd name="T4" fmla="*/ 44 w 180"/>
                <a:gd name="T5" fmla="*/ 139 h 271"/>
                <a:gd name="T6" fmla="*/ 91 w 180"/>
                <a:gd name="T7" fmla="*/ 238 h 271"/>
                <a:gd name="T8" fmla="*/ 137 w 180"/>
                <a:gd name="T9" fmla="*/ 137 h 271"/>
                <a:gd name="T10" fmla="*/ 91 w 180"/>
                <a:gd name="T11" fmla="*/ 34 h 271"/>
                <a:gd name="T12" fmla="*/ 87 w 180"/>
                <a:gd name="T13" fmla="*/ 271 h 271"/>
                <a:gd name="T14" fmla="*/ 87 w 180"/>
                <a:gd name="T15" fmla="*/ 271 h 271"/>
                <a:gd name="T16" fmla="*/ 23 w 180"/>
                <a:gd name="T17" fmla="*/ 238 h 271"/>
                <a:gd name="T18" fmla="*/ 0 w 180"/>
                <a:gd name="T19" fmla="*/ 141 h 271"/>
                <a:gd name="T20" fmla="*/ 24 w 180"/>
                <a:gd name="T21" fmla="*/ 36 h 271"/>
                <a:gd name="T22" fmla="*/ 94 w 180"/>
                <a:gd name="T23" fmla="*/ 0 h 271"/>
                <a:gd name="T24" fmla="*/ 180 w 180"/>
                <a:gd name="T25" fmla="*/ 134 h 271"/>
                <a:gd name="T26" fmla="*/ 156 w 180"/>
                <a:gd name="T27" fmla="*/ 236 h 271"/>
                <a:gd name="T28" fmla="*/ 87 w 180"/>
                <a:gd name="T29" fmla="*/ 271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0" h="271">
                  <a:moveTo>
                    <a:pt x="91" y="34"/>
                  </a:moveTo>
                  <a:cubicBezTo>
                    <a:pt x="91" y="34"/>
                    <a:pt x="91" y="34"/>
                    <a:pt x="91" y="34"/>
                  </a:cubicBezTo>
                  <a:cubicBezTo>
                    <a:pt x="60" y="34"/>
                    <a:pt x="44" y="69"/>
                    <a:pt x="44" y="139"/>
                  </a:cubicBezTo>
                  <a:cubicBezTo>
                    <a:pt x="44" y="205"/>
                    <a:pt x="59" y="238"/>
                    <a:pt x="91" y="238"/>
                  </a:cubicBezTo>
                  <a:cubicBezTo>
                    <a:pt x="121" y="238"/>
                    <a:pt x="137" y="204"/>
                    <a:pt x="137" y="137"/>
                  </a:cubicBezTo>
                  <a:cubicBezTo>
                    <a:pt x="137" y="68"/>
                    <a:pt x="122" y="34"/>
                    <a:pt x="91" y="34"/>
                  </a:cubicBezTo>
                  <a:close/>
                  <a:moveTo>
                    <a:pt x="87" y="271"/>
                  </a:moveTo>
                  <a:cubicBezTo>
                    <a:pt x="87" y="271"/>
                    <a:pt x="87" y="271"/>
                    <a:pt x="87" y="271"/>
                  </a:cubicBezTo>
                  <a:cubicBezTo>
                    <a:pt x="60" y="271"/>
                    <a:pt x="39" y="260"/>
                    <a:pt x="23" y="238"/>
                  </a:cubicBezTo>
                  <a:cubicBezTo>
                    <a:pt x="8" y="215"/>
                    <a:pt x="0" y="183"/>
                    <a:pt x="0" y="141"/>
                  </a:cubicBezTo>
                  <a:cubicBezTo>
                    <a:pt x="0" y="95"/>
                    <a:pt x="8" y="60"/>
                    <a:pt x="24" y="36"/>
                  </a:cubicBezTo>
                  <a:cubicBezTo>
                    <a:pt x="40" y="12"/>
                    <a:pt x="63" y="0"/>
                    <a:pt x="94" y="0"/>
                  </a:cubicBezTo>
                  <a:cubicBezTo>
                    <a:pt x="151" y="0"/>
                    <a:pt x="180" y="45"/>
                    <a:pt x="180" y="134"/>
                  </a:cubicBezTo>
                  <a:cubicBezTo>
                    <a:pt x="180" y="179"/>
                    <a:pt x="172" y="213"/>
                    <a:pt x="156" y="236"/>
                  </a:cubicBezTo>
                  <a:cubicBezTo>
                    <a:pt x="139" y="260"/>
                    <a:pt x="117" y="271"/>
                    <a:pt x="87" y="271"/>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endParaRPr>
            </a:p>
          </p:txBody>
        </p:sp>
        <p:sp>
          <p:nvSpPr>
            <p:cNvPr id="31" name="Freeform 28"/>
            <p:cNvSpPr>
              <a:spLocks noEditPoints="1"/>
            </p:cNvSpPr>
            <p:nvPr/>
          </p:nvSpPr>
          <p:spPr bwMode="auto">
            <a:xfrm>
              <a:off x="10760075" y="5192713"/>
              <a:ext cx="996950" cy="1516062"/>
            </a:xfrm>
            <a:custGeom>
              <a:avLst/>
              <a:gdLst>
                <a:gd name="T0" fmla="*/ 91 w 179"/>
                <a:gd name="T1" fmla="*/ 34 h 271"/>
                <a:gd name="T2" fmla="*/ 91 w 179"/>
                <a:gd name="T3" fmla="*/ 34 h 271"/>
                <a:gd name="T4" fmla="*/ 43 w 179"/>
                <a:gd name="T5" fmla="*/ 139 h 271"/>
                <a:gd name="T6" fmla="*/ 90 w 179"/>
                <a:gd name="T7" fmla="*/ 238 h 271"/>
                <a:gd name="T8" fmla="*/ 136 w 179"/>
                <a:gd name="T9" fmla="*/ 137 h 271"/>
                <a:gd name="T10" fmla="*/ 91 w 179"/>
                <a:gd name="T11" fmla="*/ 34 h 271"/>
                <a:gd name="T12" fmla="*/ 86 w 179"/>
                <a:gd name="T13" fmla="*/ 271 h 271"/>
                <a:gd name="T14" fmla="*/ 86 w 179"/>
                <a:gd name="T15" fmla="*/ 271 h 271"/>
                <a:gd name="T16" fmla="*/ 23 w 179"/>
                <a:gd name="T17" fmla="*/ 238 h 271"/>
                <a:gd name="T18" fmla="*/ 0 w 179"/>
                <a:gd name="T19" fmla="*/ 141 h 271"/>
                <a:gd name="T20" fmla="*/ 24 w 179"/>
                <a:gd name="T21" fmla="*/ 36 h 271"/>
                <a:gd name="T22" fmla="*/ 93 w 179"/>
                <a:gd name="T23" fmla="*/ 0 h 271"/>
                <a:gd name="T24" fmla="*/ 179 w 179"/>
                <a:gd name="T25" fmla="*/ 134 h 271"/>
                <a:gd name="T26" fmla="*/ 155 w 179"/>
                <a:gd name="T27" fmla="*/ 236 h 271"/>
                <a:gd name="T28" fmla="*/ 86 w 179"/>
                <a:gd name="T29" fmla="*/ 271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9" h="271">
                  <a:moveTo>
                    <a:pt x="91" y="34"/>
                  </a:moveTo>
                  <a:cubicBezTo>
                    <a:pt x="91" y="34"/>
                    <a:pt x="91" y="34"/>
                    <a:pt x="91" y="34"/>
                  </a:cubicBezTo>
                  <a:cubicBezTo>
                    <a:pt x="59" y="34"/>
                    <a:pt x="43" y="69"/>
                    <a:pt x="43" y="139"/>
                  </a:cubicBezTo>
                  <a:cubicBezTo>
                    <a:pt x="43" y="205"/>
                    <a:pt x="59" y="238"/>
                    <a:pt x="90" y="238"/>
                  </a:cubicBezTo>
                  <a:cubicBezTo>
                    <a:pt x="121" y="238"/>
                    <a:pt x="136" y="204"/>
                    <a:pt x="136" y="137"/>
                  </a:cubicBezTo>
                  <a:cubicBezTo>
                    <a:pt x="136" y="68"/>
                    <a:pt x="121" y="34"/>
                    <a:pt x="91" y="34"/>
                  </a:cubicBezTo>
                  <a:close/>
                  <a:moveTo>
                    <a:pt x="86" y="271"/>
                  </a:moveTo>
                  <a:cubicBezTo>
                    <a:pt x="86" y="271"/>
                    <a:pt x="86" y="271"/>
                    <a:pt x="86" y="271"/>
                  </a:cubicBezTo>
                  <a:cubicBezTo>
                    <a:pt x="59" y="271"/>
                    <a:pt x="38" y="260"/>
                    <a:pt x="23" y="238"/>
                  </a:cubicBezTo>
                  <a:cubicBezTo>
                    <a:pt x="7" y="215"/>
                    <a:pt x="0" y="183"/>
                    <a:pt x="0" y="141"/>
                  </a:cubicBezTo>
                  <a:cubicBezTo>
                    <a:pt x="0" y="95"/>
                    <a:pt x="8" y="60"/>
                    <a:pt x="24" y="36"/>
                  </a:cubicBezTo>
                  <a:cubicBezTo>
                    <a:pt x="39" y="12"/>
                    <a:pt x="63" y="0"/>
                    <a:pt x="93" y="0"/>
                  </a:cubicBezTo>
                  <a:cubicBezTo>
                    <a:pt x="150" y="0"/>
                    <a:pt x="179" y="45"/>
                    <a:pt x="179" y="134"/>
                  </a:cubicBezTo>
                  <a:cubicBezTo>
                    <a:pt x="179" y="179"/>
                    <a:pt x="171" y="213"/>
                    <a:pt x="155" y="236"/>
                  </a:cubicBezTo>
                  <a:cubicBezTo>
                    <a:pt x="138" y="260"/>
                    <a:pt x="116" y="271"/>
                    <a:pt x="86" y="271"/>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endParaRPr>
            </a:p>
          </p:txBody>
        </p:sp>
        <p:sp>
          <p:nvSpPr>
            <p:cNvPr id="32" name="Freeform 29"/>
            <p:cNvSpPr>
              <a:spLocks/>
            </p:cNvSpPr>
            <p:nvPr/>
          </p:nvSpPr>
          <p:spPr bwMode="auto">
            <a:xfrm>
              <a:off x="8940800" y="6261100"/>
              <a:ext cx="3095625" cy="728662"/>
            </a:xfrm>
            <a:custGeom>
              <a:avLst/>
              <a:gdLst>
                <a:gd name="T0" fmla="*/ 344 w 556"/>
                <a:gd name="T1" fmla="*/ 21 h 130"/>
                <a:gd name="T2" fmla="*/ 344 w 556"/>
                <a:gd name="T3" fmla="*/ 21 h 130"/>
                <a:gd name="T4" fmla="*/ 0 w 556"/>
                <a:gd name="T5" fmla="*/ 130 h 130"/>
                <a:gd name="T6" fmla="*/ 197 w 556"/>
                <a:gd name="T7" fmla="*/ 130 h 130"/>
                <a:gd name="T8" fmla="*/ 556 w 556"/>
                <a:gd name="T9" fmla="*/ 130 h 130"/>
                <a:gd name="T10" fmla="*/ 344 w 556"/>
                <a:gd name="T11" fmla="*/ 21 h 130"/>
              </a:gdLst>
              <a:ahLst/>
              <a:cxnLst>
                <a:cxn ang="0">
                  <a:pos x="T0" y="T1"/>
                </a:cxn>
                <a:cxn ang="0">
                  <a:pos x="T2" y="T3"/>
                </a:cxn>
                <a:cxn ang="0">
                  <a:pos x="T4" y="T5"/>
                </a:cxn>
                <a:cxn ang="0">
                  <a:pos x="T6" y="T7"/>
                </a:cxn>
                <a:cxn ang="0">
                  <a:pos x="T8" y="T9"/>
                </a:cxn>
                <a:cxn ang="0">
                  <a:pos x="T10" y="T11"/>
                </a:cxn>
              </a:cxnLst>
              <a:rect l="0" t="0" r="r" b="b"/>
              <a:pathLst>
                <a:path w="556" h="130">
                  <a:moveTo>
                    <a:pt x="344" y="21"/>
                  </a:moveTo>
                  <a:cubicBezTo>
                    <a:pt x="344" y="21"/>
                    <a:pt x="344" y="21"/>
                    <a:pt x="344" y="21"/>
                  </a:cubicBezTo>
                  <a:cubicBezTo>
                    <a:pt x="223" y="0"/>
                    <a:pt x="94" y="37"/>
                    <a:pt x="0" y="130"/>
                  </a:cubicBezTo>
                  <a:cubicBezTo>
                    <a:pt x="197" y="130"/>
                    <a:pt x="197" y="130"/>
                    <a:pt x="197" y="130"/>
                  </a:cubicBezTo>
                  <a:cubicBezTo>
                    <a:pt x="556" y="130"/>
                    <a:pt x="556" y="130"/>
                    <a:pt x="556" y="130"/>
                  </a:cubicBezTo>
                  <a:cubicBezTo>
                    <a:pt x="496" y="70"/>
                    <a:pt x="422" y="34"/>
                    <a:pt x="344" y="21"/>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endParaRPr>
            </a:p>
          </p:txBody>
        </p:sp>
        <p:sp>
          <p:nvSpPr>
            <p:cNvPr id="33" name="Freeform 30"/>
            <p:cNvSpPr>
              <a:spLocks/>
            </p:cNvSpPr>
            <p:nvPr/>
          </p:nvSpPr>
          <p:spPr bwMode="auto">
            <a:xfrm>
              <a:off x="11990388" y="5199063"/>
              <a:ext cx="446088" cy="1509712"/>
            </a:xfrm>
            <a:custGeom>
              <a:avLst/>
              <a:gdLst>
                <a:gd name="T0" fmla="*/ 44 w 80"/>
                <a:gd name="T1" fmla="*/ 138 h 270"/>
                <a:gd name="T2" fmla="*/ 44 w 80"/>
                <a:gd name="T3" fmla="*/ 138 h 270"/>
                <a:gd name="T4" fmla="*/ 80 w 80"/>
                <a:gd name="T5" fmla="*/ 35 h 270"/>
                <a:gd name="T6" fmla="*/ 80 w 80"/>
                <a:gd name="T7" fmla="*/ 0 h 270"/>
                <a:gd name="T8" fmla="*/ 25 w 80"/>
                <a:gd name="T9" fmla="*/ 35 h 270"/>
                <a:gd name="T10" fmla="*/ 0 w 80"/>
                <a:gd name="T11" fmla="*/ 140 h 270"/>
                <a:gd name="T12" fmla="*/ 23 w 80"/>
                <a:gd name="T13" fmla="*/ 237 h 270"/>
                <a:gd name="T14" fmla="*/ 80 w 80"/>
                <a:gd name="T15" fmla="*/ 270 h 270"/>
                <a:gd name="T16" fmla="*/ 80 w 80"/>
                <a:gd name="T17" fmla="*/ 235 h 270"/>
                <a:gd name="T18" fmla="*/ 44 w 80"/>
                <a:gd name="T19" fmla="*/ 138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0" h="270">
                  <a:moveTo>
                    <a:pt x="44" y="138"/>
                  </a:moveTo>
                  <a:cubicBezTo>
                    <a:pt x="44" y="138"/>
                    <a:pt x="44" y="138"/>
                    <a:pt x="44" y="138"/>
                  </a:cubicBezTo>
                  <a:cubicBezTo>
                    <a:pt x="44" y="77"/>
                    <a:pt x="56" y="43"/>
                    <a:pt x="80" y="35"/>
                  </a:cubicBezTo>
                  <a:cubicBezTo>
                    <a:pt x="80" y="0"/>
                    <a:pt x="80" y="0"/>
                    <a:pt x="80" y="0"/>
                  </a:cubicBezTo>
                  <a:cubicBezTo>
                    <a:pt x="56" y="3"/>
                    <a:pt x="38" y="15"/>
                    <a:pt x="25" y="35"/>
                  </a:cubicBezTo>
                  <a:cubicBezTo>
                    <a:pt x="8" y="59"/>
                    <a:pt x="0" y="94"/>
                    <a:pt x="0" y="140"/>
                  </a:cubicBezTo>
                  <a:cubicBezTo>
                    <a:pt x="0" y="182"/>
                    <a:pt x="8" y="214"/>
                    <a:pt x="23" y="237"/>
                  </a:cubicBezTo>
                  <a:cubicBezTo>
                    <a:pt x="37" y="257"/>
                    <a:pt x="56" y="268"/>
                    <a:pt x="80" y="270"/>
                  </a:cubicBezTo>
                  <a:cubicBezTo>
                    <a:pt x="80" y="235"/>
                    <a:pt x="80" y="235"/>
                    <a:pt x="80" y="235"/>
                  </a:cubicBezTo>
                  <a:cubicBezTo>
                    <a:pt x="56" y="228"/>
                    <a:pt x="44" y="196"/>
                    <a:pt x="44" y="138"/>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endParaRPr>
            </a:p>
          </p:txBody>
        </p:sp>
        <p:sp>
          <p:nvSpPr>
            <p:cNvPr id="34" name="Freeform 55"/>
            <p:cNvSpPr>
              <a:spLocks/>
            </p:cNvSpPr>
            <p:nvPr/>
          </p:nvSpPr>
          <p:spPr bwMode="auto">
            <a:xfrm>
              <a:off x="7164388" y="6675438"/>
              <a:ext cx="935038" cy="201612"/>
            </a:xfrm>
            <a:custGeom>
              <a:avLst/>
              <a:gdLst>
                <a:gd name="T0" fmla="*/ 186 w 589"/>
                <a:gd name="T1" fmla="*/ 0 h 127"/>
                <a:gd name="T2" fmla="*/ 589 w 589"/>
                <a:gd name="T3" fmla="*/ 0 h 127"/>
                <a:gd name="T4" fmla="*/ 407 w 589"/>
                <a:gd name="T5" fmla="*/ 127 h 127"/>
                <a:gd name="T6" fmla="*/ 0 w 589"/>
                <a:gd name="T7" fmla="*/ 127 h 127"/>
                <a:gd name="T8" fmla="*/ 186 w 589"/>
                <a:gd name="T9" fmla="*/ 0 h 127"/>
              </a:gdLst>
              <a:ahLst/>
              <a:cxnLst>
                <a:cxn ang="0">
                  <a:pos x="T0" y="T1"/>
                </a:cxn>
                <a:cxn ang="0">
                  <a:pos x="T2" y="T3"/>
                </a:cxn>
                <a:cxn ang="0">
                  <a:pos x="T4" y="T5"/>
                </a:cxn>
                <a:cxn ang="0">
                  <a:pos x="T6" y="T7"/>
                </a:cxn>
                <a:cxn ang="0">
                  <a:pos x="T8" y="T9"/>
                </a:cxn>
              </a:cxnLst>
              <a:rect l="0" t="0" r="r" b="b"/>
              <a:pathLst>
                <a:path w="589" h="127">
                  <a:moveTo>
                    <a:pt x="186" y="0"/>
                  </a:moveTo>
                  <a:lnTo>
                    <a:pt x="589" y="0"/>
                  </a:lnTo>
                  <a:lnTo>
                    <a:pt x="407" y="127"/>
                  </a:lnTo>
                  <a:lnTo>
                    <a:pt x="0" y="127"/>
                  </a:lnTo>
                  <a:lnTo>
                    <a:pt x="186" y="0"/>
                  </a:ln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endParaRPr>
            </a:p>
          </p:txBody>
        </p:sp>
        <p:sp>
          <p:nvSpPr>
            <p:cNvPr id="35" name="Freeform 56"/>
            <p:cNvSpPr>
              <a:spLocks/>
            </p:cNvSpPr>
            <p:nvPr/>
          </p:nvSpPr>
          <p:spPr bwMode="auto">
            <a:xfrm>
              <a:off x="7091363" y="5651500"/>
              <a:ext cx="719138" cy="1225550"/>
            </a:xfrm>
            <a:custGeom>
              <a:avLst/>
              <a:gdLst>
                <a:gd name="T0" fmla="*/ 129 w 129"/>
                <a:gd name="T1" fmla="*/ 211 h 219"/>
                <a:gd name="T2" fmla="*/ 120 w 129"/>
                <a:gd name="T3" fmla="*/ 219 h 219"/>
                <a:gd name="T4" fmla="*/ 9 w 129"/>
                <a:gd name="T5" fmla="*/ 219 h 219"/>
                <a:gd name="T6" fmla="*/ 0 w 129"/>
                <a:gd name="T7" fmla="*/ 211 h 219"/>
                <a:gd name="T8" fmla="*/ 0 w 129"/>
                <a:gd name="T9" fmla="*/ 8 h 219"/>
                <a:gd name="T10" fmla="*/ 9 w 129"/>
                <a:gd name="T11" fmla="*/ 0 h 219"/>
                <a:gd name="T12" fmla="*/ 120 w 129"/>
                <a:gd name="T13" fmla="*/ 0 h 219"/>
                <a:gd name="T14" fmla="*/ 129 w 129"/>
                <a:gd name="T15" fmla="*/ 8 h 219"/>
                <a:gd name="T16" fmla="*/ 129 w 129"/>
                <a:gd name="T17" fmla="*/ 211 h 219"/>
                <a:gd name="T18" fmla="*/ 129 w 129"/>
                <a:gd name="T19" fmla="*/ 211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9" h="219">
                  <a:moveTo>
                    <a:pt x="129" y="211"/>
                  </a:moveTo>
                  <a:cubicBezTo>
                    <a:pt x="129" y="215"/>
                    <a:pt x="125" y="219"/>
                    <a:pt x="120" y="219"/>
                  </a:cubicBezTo>
                  <a:cubicBezTo>
                    <a:pt x="9" y="219"/>
                    <a:pt x="9" y="219"/>
                    <a:pt x="9" y="219"/>
                  </a:cubicBezTo>
                  <a:cubicBezTo>
                    <a:pt x="4" y="219"/>
                    <a:pt x="0" y="215"/>
                    <a:pt x="0" y="211"/>
                  </a:cubicBezTo>
                  <a:cubicBezTo>
                    <a:pt x="0" y="8"/>
                    <a:pt x="0" y="8"/>
                    <a:pt x="0" y="8"/>
                  </a:cubicBezTo>
                  <a:cubicBezTo>
                    <a:pt x="0" y="4"/>
                    <a:pt x="4" y="0"/>
                    <a:pt x="9" y="0"/>
                  </a:cubicBezTo>
                  <a:cubicBezTo>
                    <a:pt x="120" y="0"/>
                    <a:pt x="120" y="0"/>
                    <a:pt x="120" y="0"/>
                  </a:cubicBezTo>
                  <a:cubicBezTo>
                    <a:pt x="125" y="0"/>
                    <a:pt x="129" y="4"/>
                    <a:pt x="129" y="8"/>
                  </a:cubicBezTo>
                  <a:cubicBezTo>
                    <a:pt x="129" y="211"/>
                    <a:pt x="129" y="211"/>
                    <a:pt x="129" y="211"/>
                  </a:cubicBezTo>
                  <a:cubicBezTo>
                    <a:pt x="129" y="211"/>
                    <a:pt x="129" y="211"/>
                    <a:pt x="129" y="211"/>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endParaRPr>
            </a:p>
          </p:txBody>
        </p:sp>
        <p:sp>
          <p:nvSpPr>
            <p:cNvPr id="36" name="Freeform 57"/>
            <p:cNvSpPr>
              <a:spLocks/>
            </p:cNvSpPr>
            <p:nvPr/>
          </p:nvSpPr>
          <p:spPr bwMode="auto">
            <a:xfrm>
              <a:off x="7164388" y="5719763"/>
              <a:ext cx="579438" cy="966787"/>
            </a:xfrm>
            <a:custGeom>
              <a:avLst/>
              <a:gdLst>
                <a:gd name="T0" fmla="*/ 0 w 365"/>
                <a:gd name="T1" fmla="*/ 0 h 609"/>
                <a:gd name="T2" fmla="*/ 365 w 365"/>
                <a:gd name="T3" fmla="*/ 0 h 609"/>
                <a:gd name="T4" fmla="*/ 365 w 365"/>
                <a:gd name="T5" fmla="*/ 609 h 609"/>
                <a:gd name="T6" fmla="*/ 0 w 365"/>
                <a:gd name="T7" fmla="*/ 609 h 609"/>
                <a:gd name="T8" fmla="*/ 0 w 365"/>
                <a:gd name="T9" fmla="*/ 0 h 609"/>
                <a:gd name="T10" fmla="*/ 0 w 365"/>
                <a:gd name="T11" fmla="*/ 0 h 609"/>
              </a:gdLst>
              <a:ahLst/>
              <a:cxnLst>
                <a:cxn ang="0">
                  <a:pos x="T0" y="T1"/>
                </a:cxn>
                <a:cxn ang="0">
                  <a:pos x="T2" y="T3"/>
                </a:cxn>
                <a:cxn ang="0">
                  <a:pos x="T4" y="T5"/>
                </a:cxn>
                <a:cxn ang="0">
                  <a:pos x="T6" y="T7"/>
                </a:cxn>
                <a:cxn ang="0">
                  <a:pos x="T8" y="T9"/>
                </a:cxn>
                <a:cxn ang="0">
                  <a:pos x="T10" y="T11"/>
                </a:cxn>
              </a:cxnLst>
              <a:rect l="0" t="0" r="r" b="b"/>
              <a:pathLst>
                <a:path w="365" h="609">
                  <a:moveTo>
                    <a:pt x="0" y="0"/>
                  </a:moveTo>
                  <a:lnTo>
                    <a:pt x="365" y="0"/>
                  </a:lnTo>
                  <a:lnTo>
                    <a:pt x="365" y="609"/>
                  </a:lnTo>
                  <a:lnTo>
                    <a:pt x="0" y="609"/>
                  </a:lnTo>
                  <a:lnTo>
                    <a:pt x="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endParaRPr>
            </a:p>
          </p:txBody>
        </p:sp>
        <p:grpSp>
          <p:nvGrpSpPr>
            <p:cNvPr id="37" name="Group 36"/>
            <p:cNvGrpSpPr/>
            <p:nvPr/>
          </p:nvGrpSpPr>
          <p:grpSpPr>
            <a:xfrm>
              <a:off x="7259638" y="6021388"/>
              <a:ext cx="384175" cy="385762"/>
              <a:chOff x="7259638" y="6021388"/>
              <a:chExt cx="384175" cy="385762"/>
            </a:xfrm>
          </p:grpSpPr>
          <p:sp>
            <p:nvSpPr>
              <p:cNvPr id="54" name="Oval 58"/>
              <p:cNvSpPr>
                <a:spLocks noChangeArrowheads="1"/>
              </p:cNvSpPr>
              <p:nvPr/>
            </p:nvSpPr>
            <p:spPr bwMode="auto">
              <a:xfrm>
                <a:off x="7392988" y="6149975"/>
                <a:ext cx="115888" cy="123825"/>
              </a:xfrm>
              <a:prstGeom prst="ellipse">
                <a:avLst/>
              </a:pr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endParaRPr>
              </a:p>
            </p:txBody>
          </p:sp>
          <p:sp>
            <p:nvSpPr>
              <p:cNvPr id="55" name="Rectangle 59"/>
              <p:cNvSpPr>
                <a:spLocks noChangeArrowheads="1"/>
              </p:cNvSpPr>
              <p:nvPr/>
            </p:nvSpPr>
            <p:spPr bwMode="auto">
              <a:xfrm>
                <a:off x="7437438" y="6021388"/>
                <a:ext cx="26988" cy="95250"/>
              </a:xfrm>
              <a:prstGeom prst="rect">
                <a:avLst/>
              </a:pr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endParaRPr>
              </a:p>
            </p:txBody>
          </p:sp>
          <p:sp>
            <p:nvSpPr>
              <p:cNvPr id="56" name="Rectangle 60"/>
              <p:cNvSpPr>
                <a:spLocks noChangeArrowheads="1"/>
              </p:cNvSpPr>
              <p:nvPr/>
            </p:nvSpPr>
            <p:spPr bwMode="auto">
              <a:xfrm>
                <a:off x="7437438" y="6307138"/>
                <a:ext cx="26988" cy="100012"/>
              </a:xfrm>
              <a:prstGeom prst="rect">
                <a:avLst/>
              </a:pr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endParaRPr>
              </a:p>
            </p:txBody>
          </p:sp>
          <p:sp>
            <p:nvSpPr>
              <p:cNvPr id="57" name="Freeform 61"/>
              <p:cNvSpPr>
                <a:spLocks/>
              </p:cNvSpPr>
              <p:nvPr/>
            </p:nvSpPr>
            <p:spPr bwMode="auto">
              <a:xfrm>
                <a:off x="7508875" y="6065838"/>
                <a:ext cx="84138" cy="90487"/>
              </a:xfrm>
              <a:custGeom>
                <a:avLst/>
                <a:gdLst>
                  <a:gd name="T0" fmla="*/ 11 w 53"/>
                  <a:gd name="T1" fmla="*/ 57 h 57"/>
                  <a:gd name="T2" fmla="*/ 0 w 53"/>
                  <a:gd name="T3" fmla="*/ 46 h 57"/>
                  <a:gd name="T4" fmla="*/ 42 w 53"/>
                  <a:gd name="T5" fmla="*/ 0 h 57"/>
                  <a:gd name="T6" fmla="*/ 53 w 53"/>
                  <a:gd name="T7" fmla="*/ 14 h 57"/>
                  <a:gd name="T8" fmla="*/ 11 w 53"/>
                  <a:gd name="T9" fmla="*/ 57 h 57"/>
                </a:gdLst>
                <a:ahLst/>
                <a:cxnLst>
                  <a:cxn ang="0">
                    <a:pos x="T0" y="T1"/>
                  </a:cxn>
                  <a:cxn ang="0">
                    <a:pos x="T2" y="T3"/>
                  </a:cxn>
                  <a:cxn ang="0">
                    <a:pos x="T4" y="T5"/>
                  </a:cxn>
                  <a:cxn ang="0">
                    <a:pos x="T6" y="T7"/>
                  </a:cxn>
                  <a:cxn ang="0">
                    <a:pos x="T8" y="T9"/>
                  </a:cxn>
                </a:cxnLst>
                <a:rect l="0" t="0" r="r" b="b"/>
                <a:pathLst>
                  <a:path w="53" h="57">
                    <a:moveTo>
                      <a:pt x="11" y="57"/>
                    </a:moveTo>
                    <a:lnTo>
                      <a:pt x="0" y="46"/>
                    </a:lnTo>
                    <a:lnTo>
                      <a:pt x="42" y="0"/>
                    </a:lnTo>
                    <a:lnTo>
                      <a:pt x="53" y="14"/>
                    </a:lnTo>
                    <a:lnTo>
                      <a:pt x="11" y="57"/>
                    </a:lnTo>
                    <a:close/>
                  </a:path>
                </a:pathLst>
              </a:cu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endParaRPr>
              </a:p>
            </p:txBody>
          </p:sp>
          <p:sp>
            <p:nvSpPr>
              <p:cNvPr id="58" name="Freeform 62"/>
              <p:cNvSpPr>
                <a:spLocks/>
              </p:cNvSpPr>
              <p:nvPr/>
            </p:nvSpPr>
            <p:spPr bwMode="auto">
              <a:xfrm>
                <a:off x="7308850" y="6273800"/>
                <a:ext cx="84138" cy="82550"/>
              </a:xfrm>
              <a:custGeom>
                <a:avLst/>
                <a:gdLst>
                  <a:gd name="T0" fmla="*/ 11 w 53"/>
                  <a:gd name="T1" fmla="*/ 52 h 52"/>
                  <a:gd name="T2" fmla="*/ 0 w 53"/>
                  <a:gd name="T3" fmla="*/ 42 h 52"/>
                  <a:gd name="T4" fmla="*/ 42 w 53"/>
                  <a:gd name="T5" fmla="*/ 0 h 52"/>
                  <a:gd name="T6" fmla="*/ 53 w 53"/>
                  <a:gd name="T7" fmla="*/ 10 h 52"/>
                  <a:gd name="T8" fmla="*/ 11 w 53"/>
                  <a:gd name="T9" fmla="*/ 52 h 52"/>
                </a:gdLst>
                <a:ahLst/>
                <a:cxnLst>
                  <a:cxn ang="0">
                    <a:pos x="T0" y="T1"/>
                  </a:cxn>
                  <a:cxn ang="0">
                    <a:pos x="T2" y="T3"/>
                  </a:cxn>
                  <a:cxn ang="0">
                    <a:pos x="T4" y="T5"/>
                  </a:cxn>
                  <a:cxn ang="0">
                    <a:pos x="T6" y="T7"/>
                  </a:cxn>
                  <a:cxn ang="0">
                    <a:pos x="T8" y="T9"/>
                  </a:cxn>
                </a:cxnLst>
                <a:rect l="0" t="0" r="r" b="b"/>
                <a:pathLst>
                  <a:path w="53" h="52">
                    <a:moveTo>
                      <a:pt x="11" y="52"/>
                    </a:moveTo>
                    <a:lnTo>
                      <a:pt x="0" y="42"/>
                    </a:lnTo>
                    <a:lnTo>
                      <a:pt x="42" y="0"/>
                    </a:lnTo>
                    <a:lnTo>
                      <a:pt x="53" y="10"/>
                    </a:lnTo>
                    <a:lnTo>
                      <a:pt x="11" y="52"/>
                    </a:lnTo>
                    <a:close/>
                  </a:path>
                </a:pathLst>
              </a:cu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endParaRPr>
              </a:p>
            </p:txBody>
          </p:sp>
          <p:sp>
            <p:nvSpPr>
              <p:cNvPr id="59" name="Rectangle 63"/>
              <p:cNvSpPr>
                <a:spLocks noChangeArrowheads="1"/>
              </p:cNvSpPr>
              <p:nvPr/>
            </p:nvSpPr>
            <p:spPr bwMode="auto">
              <a:xfrm>
                <a:off x="7548563" y="6200775"/>
                <a:ext cx="95250" cy="26987"/>
              </a:xfrm>
              <a:prstGeom prst="rect">
                <a:avLst/>
              </a:pr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endParaRPr>
              </a:p>
            </p:txBody>
          </p:sp>
          <p:sp>
            <p:nvSpPr>
              <p:cNvPr id="60" name="Rectangle 64"/>
              <p:cNvSpPr>
                <a:spLocks noChangeArrowheads="1"/>
              </p:cNvSpPr>
              <p:nvPr/>
            </p:nvSpPr>
            <p:spPr bwMode="auto">
              <a:xfrm>
                <a:off x="7259638" y="6200775"/>
                <a:ext cx="100013" cy="26987"/>
              </a:xfrm>
              <a:prstGeom prst="rect">
                <a:avLst/>
              </a:pr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endParaRPr>
              </a:p>
            </p:txBody>
          </p:sp>
          <p:sp>
            <p:nvSpPr>
              <p:cNvPr id="61" name="Freeform 65"/>
              <p:cNvSpPr>
                <a:spLocks/>
              </p:cNvSpPr>
              <p:nvPr/>
            </p:nvSpPr>
            <p:spPr bwMode="auto">
              <a:xfrm>
                <a:off x="7508875" y="6273800"/>
                <a:ext cx="84138" cy="82550"/>
              </a:xfrm>
              <a:custGeom>
                <a:avLst/>
                <a:gdLst>
                  <a:gd name="T0" fmla="*/ 0 w 53"/>
                  <a:gd name="T1" fmla="*/ 10 h 52"/>
                  <a:gd name="T2" fmla="*/ 11 w 53"/>
                  <a:gd name="T3" fmla="*/ 0 h 52"/>
                  <a:gd name="T4" fmla="*/ 53 w 53"/>
                  <a:gd name="T5" fmla="*/ 42 h 52"/>
                  <a:gd name="T6" fmla="*/ 42 w 53"/>
                  <a:gd name="T7" fmla="*/ 52 h 52"/>
                  <a:gd name="T8" fmla="*/ 0 w 53"/>
                  <a:gd name="T9" fmla="*/ 10 h 52"/>
                </a:gdLst>
                <a:ahLst/>
                <a:cxnLst>
                  <a:cxn ang="0">
                    <a:pos x="T0" y="T1"/>
                  </a:cxn>
                  <a:cxn ang="0">
                    <a:pos x="T2" y="T3"/>
                  </a:cxn>
                  <a:cxn ang="0">
                    <a:pos x="T4" y="T5"/>
                  </a:cxn>
                  <a:cxn ang="0">
                    <a:pos x="T6" y="T7"/>
                  </a:cxn>
                  <a:cxn ang="0">
                    <a:pos x="T8" y="T9"/>
                  </a:cxn>
                </a:cxnLst>
                <a:rect l="0" t="0" r="r" b="b"/>
                <a:pathLst>
                  <a:path w="53" h="52">
                    <a:moveTo>
                      <a:pt x="0" y="10"/>
                    </a:moveTo>
                    <a:lnTo>
                      <a:pt x="11" y="0"/>
                    </a:lnTo>
                    <a:lnTo>
                      <a:pt x="53" y="42"/>
                    </a:lnTo>
                    <a:lnTo>
                      <a:pt x="42" y="52"/>
                    </a:lnTo>
                    <a:lnTo>
                      <a:pt x="0" y="10"/>
                    </a:lnTo>
                    <a:close/>
                  </a:path>
                </a:pathLst>
              </a:cu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endParaRPr>
              </a:p>
            </p:txBody>
          </p:sp>
          <p:sp>
            <p:nvSpPr>
              <p:cNvPr id="62" name="Freeform 66"/>
              <p:cNvSpPr>
                <a:spLocks/>
              </p:cNvSpPr>
              <p:nvPr/>
            </p:nvSpPr>
            <p:spPr bwMode="auto">
              <a:xfrm>
                <a:off x="7308850" y="6065838"/>
                <a:ext cx="84138" cy="90487"/>
              </a:xfrm>
              <a:custGeom>
                <a:avLst/>
                <a:gdLst>
                  <a:gd name="T0" fmla="*/ 0 w 53"/>
                  <a:gd name="T1" fmla="*/ 14 h 57"/>
                  <a:gd name="T2" fmla="*/ 11 w 53"/>
                  <a:gd name="T3" fmla="*/ 0 h 57"/>
                  <a:gd name="T4" fmla="*/ 53 w 53"/>
                  <a:gd name="T5" fmla="*/ 46 h 57"/>
                  <a:gd name="T6" fmla="*/ 42 w 53"/>
                  <a:gd name="T7" fmla="*/ 57 h 57"/>
                  <a:gd name="T8" fmla="*/ 0 w 53"/>
                  <a:gd name="T9" fmla="*/ 14 h 57"/>
                </a:gdLst>
                <a:ahLst/>
                <a:cxnLst>
                  <a:cxn ang="0">
                    <a:pos x="T0" y="T1"/>
                  </a:cxn>
                  <a:cxn ang="0">
                    <a:pos x="T2" y="T3"/>
                  </a:cxn>
                  <a:cxn ang="0">
                    <a:pos x="T4" y="T5"/>
                  </a:cxn>
                  <a:cxn ang="0">
                    <a:pos x="T6" y="T7"/>
                  </a:cxn>
                  <a:cxn ang="0">
                    <a:pos x="T8" y="T9"/>
                  </a:cxn>
                </a:cxnLst>
                <a:rect l="0" t="0" r="r" b="b"/>
                <a:pathLst>
                  <a:path w="53" h="57">
                    <a:moveTo>
                      <a:pt x="0" y="14"/>
                    </a:moveTo>
                    <a:lnTo>
                      <a:pt x="11" y="0"/>
                    </a:lnTo>
                    <a:lnTo>
                      <a:pt x="53" y="46"/>
                    </a:lnTo>
                    <a:lnTo>
                      <a:pt x="42" y="57"/>
                    </a:lnTo>
                    <a:lnTo>
                      <a:pt x="0" y="14"/>
                    </a:lnTo>
                    <a:close/>
                  </a:path>
                </a:pathLst>
              </a:cu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endParaRPr>
              </a:p>
            </p:txBody>
          </p:sp>
        </p:grpSp>
        <p:grpSp>
          <p:nvGrpSpPr>
            <p:cNvPr id="38" name="Group 37"/>
            <p:cNvGrpSpPr/>
            <p:nvPr/>
          </p:nvGrpSpPr>
          <p:grpSpPr>
            <a:xfrm>
              <a:off x="10231438" y="5472548"/>
              <a:ext cx="1392237" cy="1452416"/>
              <a:chOff x="10231438" y="5472548"/>
              <a:chExt cx="1392237" cy="1452416"/>
            </a:xfrm>
          </p:grpSpPr>
          <p:sp>
            <p:nvSpPr>
              <p:cNvPr id="43" name="Freeform 31"/>
              <p:cNvSpPr>
                <a:spLocks/>
              </p:cNvSpPr>
              <p:nvPr/>
            </p:nvSpPr>
            <p:spPr bwMode="auto">
              <a:xfrm>
                <a:off x="10855325" y="6756689"/>
                <a:ext cx="768350" cy="168275"/>
              </a:xfrm>
              <a:custGeom>
                <a:avLst/>
                <a:gdLst>
                  <a:gd name="T0" fmla="*/ 151 w 484"/>
                  <a:gd name="T1" fmla="*/ 0 h 106"/>
                  <a:gd name="T2" fmla="*/ 484 w 484"/>
                  <a:gd name="T3" fmla="*/ 0 h 106"/>
                  <a:gd name="T4" fmla="*/ 333 w 484"/>
                  <a:gd name="T5" fmla="*/ 106 h 106"/>
                  <a:gd name="T6" fmla="*/ 0 w 484"/>
                  <a:gd name="T7" fmla="*/ 106 h 106"/>
                  <a:gd name="T8" fmla="*/ 151 w 484"/>
                  <a:gd name="T9" fmla="*/ 0 h 106"/>
                </a:gdLst>
                <a:ahLst/>
                <a:cxnLst>
                  <a:cxn ang="0">
                    <a:pos x="T0" y="T1"/>
                  </a:cxn>
                  <a:cxn ang="0">
                    <a:pos x="T2" y="T3"/>
                  </a:cxn>
                  <a:cxn ang="0">
                    <a:pos x="T4" y="T5"/>
                  </a:cxn>
                  <a:cxn ang="0">
                    <a:pos x="T6" y="T7"/>
                  </a:cxn>
                  <a:cxn ang="0">
                    <a:pos x="T8" y="T9"/>
                  </a:cxn>
                </a:cxnLst>
                <a:rect l="0" t="0" r="r" b="b"/>
                <a:pathLst>
                  <a:path w="484" h="106">
                    <a:moveTo>
                      <a:pt x="151" y="0"/>
                    </a:moveTo>
                    <a:lnTo>
                      <a:pt x="484" y="0"/>
                    </a:lnTo>
                    <a:lnTo>
                      <a:pt x="333" y="106"/>
                    </a:lnTo>
                    <a:lnTo>
                      <a:pt x="0" y="106"/>
                    </a:lnTo>
                    <a:lnTo>
                      <a:pt x="151" y="0"/>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endParaRPr>
              </a:p>
            </p:txBody>
          </p:sp>
          <p:grpSp>
            <p:nvGrpSpPr>
              <p:cNvPr id="44" name="Group 43"/>
              <p:cNvGrpSpPr/>
              <p:nvPr/>
            </p:nvGrpSpPr>
            <p:grpSpPr>
              <a:xfrm>
                <a:off x="10231438" y="5472548"/>
                <a:ext cx="1072986" cy="1452127"/>
                <a:chOff x="13103226" y="2775830"/>
                <a:chExt cx="1039812" cy="1407232"/>
              </a:xfrm>
            </p:grpSpPr>
            <p:sp>
              <p:nvSpPr>
                <p:cNvPr id="45" name="Rectangle 5"/>
                <p:cNvSpPr>
                  <a:spLocks noChangeArrowheads="1"/>
                </p:cNvSpPr>
                <p:nvPr/>
              </p:nvSpPr>
              <p:spPr bwMode="auto">
                <a:xfrm>
                  <a:off x="13103226" y="2775830"/>
                  <a:ext cx="1039812" cy="1407232"/>
                </a:xfrm>
                <a:prstGeom prst="rect">
                  <a:avLst/>
                </a:prstGeom>
                <a:solidFill>
                  <a:srgbClr val="0072C6">
                    <a:lumMod val="75000"/>
                  </a:srgbClr>
                </a:solidFill>
                <a:ln>
                  <a:noFill/>
                </a:ln>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endParaRPr>
                </a:p>
              </p:txBody>
            </p:sp>
            <p:sp>
              <p:nvSpPr>
                <p:cNvPr id="46"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endParaRPr>
                </a:p>
              </p:txBody>
            </p:sp>
            <p:sp>
              <p:nvSpPr>
                <p:cNvPr id="47"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endParaRPr>
                </a:p>
              </p:txBody>
            </p:sp>
            <p:sp>
              <p:nvSpPr>
                <p:cNvPr id="48"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endParaRPr>
                </a:p>
              </p:txBody>
            </p:sp>
            <p:sp>
              <p:nvSpPr>
                <p:cNvPr id="49"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endParaRPr>
                </a:p>
              </p:txBody>
            </p:sp>
            <p:sp>
              <p:nvSpPr>
                <p:cNvPr id="50" name="Oval 14"/>
                <p:cNvSpPr>
                  <a:spLocks noChangeArrowheads="1"/>
                </p:cNvSpPr>
                <p:nvPr/>
              </p:nvSpPr>
              <p:spPr bwMode="auto">
                <a:xfrm>
                  <a:off x="13875539" y="2970470"/>
                  <a:ext cx="79105" cy="79105"/>
                </a:xfrm>
                <a:prstGeom prst="ellipse">
                  <a:avLst/>
                </a:prstGeom>
                <a:solidFill>
                  <a:srgbClr val="0072C6"/>
                </a:solidFill>
                <a:ln>
                  <a:noFill/>
                </a:ln>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endParaRPr>
                </a:p>
              </p:txBody>
            </p:sp>
            <p:sp>
              <p:nvSpPr>
                <p:cNvPr id="51" name="Oval 15"/>
                <p:cNvSpPr>
                  <a:spLocks noChangeArrowheads="1"/>
                </p:cNvSpPr>
                <p:nvPr/>
              </p:nvSpPr>
              <p:spPr bwMode="auto">
                <a:xfrm>
                  <a:off x="13875539" y="3224438"/>
                  <a:ext cx="79105" cy="79105"/>
                </a:xfrm>
                <a:prstGeom prst="ellipse">
                  <a:avLst/>
                </a:prstGeom>
                <a:solidFill>
                  <a:srgbClr val="0072C6"/>
                </a:solidFill>
                <a:ln>
                  <a:noFill/>
                </a:ln>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endParaRPr>
                </a:p>
              </p:txBody>
            </p:sp>
            <p:sp>
              <p:nvSpPr>
                <p:cNvPr id="52" name="Oval 16"/>
                <p:cNvSpPr>
                  <a:spLocks noChangeArrowheads="1"/>
                </p:cNvSpPr>
                <p:nvPr/>
              </p:nvSpPr>
              <p:spPr bwMode="auto">
                <a:xfrm>
                  <a:off x="13875539" y="3478406"/>
                  <a:ext cx="79105" cy="79105"/>
                </a:xfrm>
                <a:prstGeom prst="ellipse">
                  <a:avLst/>
                </a:prstGeom>
                <a:solidFill>
                  <a:srgbClr val="0072C6"/>
                </a:solidFill>
                <a:ln>
                  <a:noFill/>
                </a:ln>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endParaRPr>
                </a:p>
              </p:txBody>
            </p:sp>
            <p:sp>
              <p:nvSpPr>
                <p:cNvPr id="53" name="Oval 17"/>
                <p:cNvSpPr>
                  <a:spLocks noChangeArrowheads="1"/>
                </p:cNvSpPr>
                <p:nvPr/>
              </p:nvSpPr>
              <p:spPr bwMode="auto">
                <a:xfrm>
                  <a:off x="13875539" y="3732374"/>
                  <a:ext cx="79105" cy="79105"/>
                </a:xfrm>
                <a:prstGeom prst="ellipse">
                  <a:avLst/>
                </a:prstGeom>
                <a:solidFill>
                  <a:srgbClr val="0072C6"/>
                </a:solidFill>
                <a:ln>
                  <a:noFill/>
                </a:ln>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endParaRPr>
                </a:p>
              </p:txBody>
            </p:sp>
          </p:grpSp>
        </p:grpSp>
        <p:grpSp>
          <p:nvGrpSpPr>
            <p:cNvPr id="39" name="Group 38"/>
            <p:cNvGrpSpPr/>
            <p:nvPr/>
          </p:nvGrpSpPr>
          <p:grpSpPr>
            <a:xfrm>
              <a:off x="6654965" y="5630069"/>
              <a:ext cx="320511" cy="621225"/>
              <a:chOff x="6229350" y="5232400"/>
              <a:chExt cx="539750" cy="1046162"/>
            </a:xfrm>
          </p:grpSpPr>
          <p:sp>
            <p:nvSpPr>
              <p:cNvPr id="40" name="Freeform 14"/>
              <p:cNvSpPr>
                <a:spLocks/>
              </p:cNvSpPr>
              <p:nvPr/>
            </p:nvSpPr>
            <p:spPr bwMode="auto">
              <a:xfrm>
                <a:off x="6446838" y="5870575"/>
                <a:ext cx="111125" cy="407987"/>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endParaRPr>
              </a:p>
            </p:txBody>
          </p:sp>
          <p:sp>
            <p:nvSpPr>
              <p:cNvPr id="41" name="Freeform 15"/>
              <p:cNvSpPr>
                <a:spLocks/>
              </p:cNvSpPr>
              <p:nvPr/>
            </p:nvSpPr>
            <p:spPr bwMode="auto">
              <a:xfrm>
                <a:off x="6229350" y="5511800"/>
                <a:ext cx="539750" cy="542925"/>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endParaRPr>
              </a:p>
            </p:txBody>
          </p:sp>
          <p:sp>
            <p:nvSpPr>
              <p:cNvPr id="42" name="Freeform 16"/>
              <p:cNvSpPr>
                <a:spLocks/>
              </p:cNvSpPr>
              <p:nvPr/>
            </p:nvSpPr>
            <p:spPr bwMode="auto">
              <a:xfrm>
                <a:off x="6300788" y="5232400"/>
                <a:ext cx="395288" cy="396875"/>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endParaRPr>
              </a:p>
            </p:txBody>
          </p:sp>
        </p:grpSp>
      </p:grpSp>
    </p:spTree>
    <p:extLst>
      <p:ext uri="{BB962C8B-B14F-4D97-AF65-F5344CB8AC3E}">
        <p14:creationId xmlns:p14="http://schemas.microsoft.com/office/powerpoint/2010/main" val="97193326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0"/>
            <a:ext cx="12192000" cy="6858000"/>
          </a:xfrm>
        </p:spPr>
        <p:txBody>
          <a:bodyPr/>
          <a:lstStyle/>
          <a:p>
            <a:pPr algn="ctr"/>
            <a:r>
              <a:rPr lang="en-US" sz="6600" dirty="0"/>
              <a:t>Document DB</a:t>
            </a:r>
            <a:br>
              <a:rPr lang="en-US" sz="6600" dirty="0"/>
            </a:br>
            <a:endParaRPr lang="en-US" sz="11500" dirty="0"/>
          </a:p>
        </p:txBody>
      </p:sp>
      <p:pic>
        <p:nvPicPr>
          <p:cNvPr id="7" name="Picture 6"/>
          <p:cNvPicPr>
            <a:picLocks noChangeAspect="1"/>
          </p:cNvPicPr>
          <p:nvPr/>
        </p:nvPicPr>
        <p:blipFill>
          <a:blip r:embed="rId2"/>
          <a:stretch>
            <a:fillRect/>
          </a:stretch>
        </p:blipFill>
        <p:spPr>
          <a:xfrm>
            <a:off x="5475085" y="496464"/>
            <a:ext cx="1242589" cy="1077503"/>
          </a:xfrm>
          <a:prstGeom prst="rect">
            <a:avLst/>
          </a:prstGeom>
        </p:spPr>
      </p:pic>
      <p:pic>
        <p:nvPicPr>
          <p:cNvPr id="4" name="Picture 3"/>
          <p:cNvPicPr>
            <a:picLocks noChangeAspect="1"/>
          </p:cNvPicPr>
          <p:nvPr/>
        </p:nvPicPr>
        <p:blipFill>
          <a:blip r:embed="rId3"/>
          <a:stretch>
            <a:fillRect/>
          </a:stretch>
        </p:blipFill>
        <p:spPr>
          <a:xfrm>
            <a:off x="5178337" y="3628182"/>
            <a:ext cx="1835327" cy="2376277"/>
          </a:xfrm>
          <a:prstGeom prst="rect">
            <a:avLst/>
          </a:prstGeom>
        </p:spPr>
      </p:pic>
    </p:spTree>
    <p:extLst>
      <p:ext uri="{BB962C8B-B14F-4D97-AF65-F5344CB8AC3E}">
        <p14:creationId xmlns:p14="http://schemas.microsoft.com/office/powerpoint/2010/main" val="358562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prstGeom prst="rect">
            <a:avLst/>
          </a:prstGeom>
        </p:spPr>
        <p:txBody>
          <a:bodyPr>
            <a:noAutofit/>
          </a:bodyPr>
          <a:lstStyle/>
          <a:p>
            <a:pPr marL="0" algn="ctr"/>
            <a:r>
              <a:rPr lang="en-US" sz="6000" dirty="0"/>
              <a:t>Fully managed, scalable JSON document database service</a:t>
            </a:r>
          </a:p>
        </p:txBody>
      </p:sp>
    </p:spTree>
    <p:extLst>
      <p:ext uri="{BB962C8B-B14F-4D97-AF65-F5344CB8AC3E}">
        <p14:creationId xmlns:p14="http://schemas.microsoft.com/office/powerpoint/2010/main" val="1034336231"/>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5715" y="1717294"/>
            <a:ext cx="9859116" cy="2697988"/>
          </a:xfrm>
        </p:spPr>
        <p:txBody>
          <a:bodyPr>
            <a:normAutofit fontScale="90000"/>
          </a:bodyPr>
          <a:lstStyle/>
          <a:p>
            <a:r>
              <a:rPr lang="en-US" sz="5400" dirty="0">
                <a:solidFill>
                  <a:schemeClr val="bg1"/>
                </a:solidFill>
              </a:rPr>
              <a:t>DocumentDB</a:t>
            </a:r>
            <a:br>
              <a:rPr lang="en-US" sz="5400" dirty="0">
                <a:solidFill>
                  <a:schemeClr val="bg1"/>
                </a:solidFill>
              </a:rPr>
            </a:br>
            <a:r>
              <a:rPr lang="en-US" sz="5400" dirty="0">
                <a:solidFill>
                  <a:schemeClr val="bg1"/>
                </a:solidFill>
              </a:rPr>
              <a:t>is particularly</a:t>
            </a:r>
            <a:br>
              <a:rPr lang="en-US" sz="5400" dirty="0">
                <a:solidFill>
                  <a:schemeClr val="bg1"/>
                </a:solidFill>
              </a:rPr>
            </a:br>
            <a:r>
              <a:rPr lang="en-US" sz="5400" dirty="0">
                <a:solidFill>
                  <a:schemeClr val="bg1"/>
                </a:solidFill>
              </a:rPr>
              <a:t>suited for web </a:t>
            </a:r>
            <a:br>
              <a:rPr lang="en-US" sz="5400" dirty="0">
                <a:solidFill>
                  <a:schemeClr val="bg1"/>
                </a:solidFill>
              </a:rPr>
            </a:br>
            <a:r>
              <a:rPr lang="en-US" sz="5400" dirty="0">
                <a:solidFill>
                  <a:schemeClr val="bg1"/>
                </a:solidFill>
              </a:rPr>
              <a:t>and mobile </a:t>
            </a:r>
            <a:br>
              <a:rPr lang="en-US" sz="5400" dirty="0">
                <a:solidFill>
                  <a:schemeClr val="bg1"/>
                </a:solidFill>
              </a:rPr>
            </a:br>
            <a:r>
              <a:rPr lang="en-US" sz="5400" dirty="0">
                <a:solidFill>
                  <a:schemeClr val="bg1"/>
                </a:solidFill>
              </a:rPr>
              <a:t>applications</a:t>
            </a:r>
          </a:p>
        </p:txBody>
      </p:sp>
      <p:sp>
        <p:nvSpPr>
          <p:cNvPr id="14" name="Rectangle 13"/>
          <p:cNvSpPr/>
          <p:nvPr/>
        </p:nvSpPr>
        <p:spPr bwMode="auto">
          <a:xfrm>
            <a:off x="6096001" y="-3099"/>
            <a:ext cx="6094413" cy="685621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16" name="Freeform 95"/>
          <p:cNvSpPr>
            <a:spLocks/>
          </p:cNvSpPr>
          <p:nvPr/>
        </p:nvSpPr>
        <p:spPr bwMode="auto">
          <a:xfrm flipH="1">
            <a:off x="4489335" y="271213"/>
            <a:ext cx="1459983" cy="948146"/>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chemeClr val="bg1"/>
          </a:solidFill>
          <a:ln>
            <a:noFill/>
          </a:ln>
          <a:extLst/>
        </p:spPr>
        <p:txBody>
          <a:bodyPr vert="horz" wrap="square" lIns="91416" tIns="45708" rIns="91416" bIns="45708" numCol="1" anchor="t" anchorCtr="0" compatLnSpc="1">
            <a:prstTxWarp prst="textNoShape">
              <a:avLst/>
            </a:prstTxWarp>
          </a:bodyPr>
          <a:lstStyle/>
          <a:p>
            <a:endParaRPr lang="en-US" sz="1799" kern="0" dirty="0">
              <a:solidFill>
                <a:srgbClr val="000000"/>
              </a:solidFill>
            </a:endParaRPr>
          </a:p>
        </p:txBody>
      </p:sp>
      <p:sp>
        <p:nvSpPr>
          <p:cNvPr id="17" name="Freeform 95"/>
          <p:cNvSpPr>
            <a:spLocks/>
          </p:cNvSpPr>
          <p:nvPr/>
        </p:nvSpPr>
        <p:spPr bwMode="auto">
          <a:xfrm flipH="1">
            <a:off x="6146702" y="422032"/>
            <a:ext cx="1686536" cy="1053453"/>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00BCF2"/>
          </a:solidFill>
          <a:ln>
            <a:noFill/>
          </a:ln>
          <a:extLst/>
        </p:spPr>
        <p:txBody>
          <a:bodyPr vert="horz" wrap="square" lIns="91416" tIns="45708" rIns="91416" bIns="45708" numCol="1" anchor="t" anchorCtr="0" compatLnSpc="1">
            <a:prstTxWarp prst="textNoShape">
              <a:avLst/>
            </a:prstTxWarp>
          </a:bodyPr>
          <a:lstStyle/>
          <a:p>
            <a:endParaRPr lang="en-US" sz="1799" kern="0" dirty="0">
              <a:solidFill>
                <a:srgbClr val="000000"/>
              </a:solidFill>
            </a:endParaRPr>
          </a:p>
        </p:txBody>
      </p:sp>
      <p:sp>
        <p:nvSpPr>
          <p:cNvPr id="18" name="Freeform 95"/>
          <p:cNvSpPr>
            <a:spLocks/>
          </p:cNvSpPr>
          <p:nvPr/>
        </p:nvSpPr>
        <p:spPr bwMode="auto">
          <a:xfrm flipH="1">
            <a:off x="5334600" y="910193"/>
            <a:ext cx="1243634" cy="807642"/>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0072C6"/>
          </a:solidFill>
          <a:ln w="28575">
            <a:noFill/>
            <a:round/>
            <a:headEnd/>
            <a:tailEnd/>
          </a:ln>
          <a:extLst/>
        </p:spPr>
        <p:txBody>
          <a:bodyPr vert="horz" wrap="square" lIns="91416" tIns="45708" rIns="91416" bIns="45708" numCol="1" anchor="t" anchorCtr="0" compatLnSpc="1">
            <a:prstTxWarp prst="textNoShape">
              <a:avLst/>
            </a:prstTxWarp>
          </a:bodyPr>
          <a:lstStyle/>
          <a:p>
            <a:endParaRPr lang="en-US" sz="1799" kern="0" dirty="0">
              <a:solidFill>
                <a:srgbClr val="505050"/>
              </a:solidFill>
            </a:endParaRPr>
          </a:p>
        </p:txBody>
      </p:sp>
      <p:sp>
        <p:nvSpPr>
          <p:cNvPr id="24" name="Text Placeholder 3"/>
          <p:cNvSpPr txBox="1">
            <a:spLocks/>
          </p:cNvSpPr>
          <p:nvPr/>
        </p:nvSpPr>
        <p:spPr>
          <a:xfrm>
            <a:off x="6457521" y="2527300"/>
            <a:ext cx="5459173" cy="3715239"/>
          </a:xfrm>
          <a:prstGeom prst="rect">
            <a:avLst/>
          </a:prstGeom>
        </p:spPr>
        <p:txBody>
          <a:bodyPr vert="horz" wrap="square" lIns="146266" tIns="91416" rIns="146266" bIns="91416" rtlCol="0" anchor="t">
            <a:noAutofit/>
          </a:bodyPr>
          <a:lstStyle>
            <a:lvl1pPr marL="0" marR="0" indent="0" algn="l" defTabSz="914367" rtl="0" eaLnBrk="1" fontAlgn="auto" latinLnBrk="0" hangingPunct="1">
              <a:lnSpc>
                <a:spcPct val="90000"/>
              </a:lnSpc>
              <a:spcBef>
                <a:spcPct val="20000"/>
              </a:spcBef>
              <a:spcAft>
                <a:spcPts val="0"/>
              </a:spcAft>
              <a:buClrTx/>
              <a:buSzPct val="90000"/>
              <a:buFontTx/>
              <a:buNone/>
              <a:tabLst/>
              <a:defRPr sz="8627" b="0" kern="1200" spc="0" baseline="0">
                <a:solidFill>
                  <a:schemeClr val="bg1"/>
                </a:solidFill>
                <a:latin typeface="+mj-lt"/>
                <a:ea typeface="+mn-ea"/>
                <a:cs typeface="+mn-cs"/>
              </a:defRPr>
            </a:lvl1pPr>
            <a:lvl2pPr marL="336113" marR="0" indent="0" algn="l" defTabSz="914367" rtl="0" eaLnBrk="1" fontAlgn="auto" latinLnBrk="0" hangingPunct="1">
              <a:lnSpc>
                <a:spcPct val="90000"/>
              </a:lnSpc>
              <a:spcBef>
                <a:spcPct val="20000"/>
              </a:spcBef>
              <a:spcAft>
                <a:spcPts val="0"/>
              </a:spcAft>
              <a:buClrTx/>
              <a:buSzPct val="90000"/>
              <a:buFontTx/>
              <a:buNone/>
              <a:tabLst/>
              <a:defRPr sz="3529" kern="1200" spc="0" baseline="0">
                <a:solidFill>
                  <a:schemeClr val="tx2"/>
                </a:solidFill>
                <a:latin typeface="Segoe Pro Light"/>
                <a:ea typeface="+mn-ea"/>
                <a:cs typeface="+mn-cs"/>
              </a:defRPr>
            </a:lvl2pPr>
            <a:lvl3pPr marL="560187" marR="0" indent="0" algn="l" defTabSz="914367" rtl="0" eaLnBrk="1" fontAlgn="auto" latinLnBrk="0" hangingPunct="1">
              <a:lnSpc>
                <a:spcPct val="90000"/>
              </a:lnSpc>
              <a:spcBef>
                <a:spcPct val="20000"/>
              </a:spcBef>
              <a:spcAft>
                <a:spcPts val="0"/>
              </a:spcAft>
              <a:buClrTx/>
              <a:buSzPct val="90000"/>
              <a:buFontTx/>
              <a:buNone/>
              <a:tabLst/>
              <a:defRPr sz="3529" kern="1200" spc="0" baseline="0">
                <a:solidFill>
                  <a:schemeClr val="tx2"/>
                </a:solidFill>
                <a:latin typeface="Segoe Pro Light"/>
                <a:ea typeface="+mn-ea"/>
                <a:cs typeface="+mn-cs"/>
              </a:defRPr>
            </a:lvl3pPr>
            <a:lvl4pPr marL="784261" marR="0" indent="0" algn="l" defTabSz="914367" rtl="0" eaLnBrk="1" fontAlgn="auto" latinLnBrk="0" hangingPunct="1">
              <a:lnSpc>
                <a:spcPct val="90000"/>
              </a:lnSpc>
              <a:spcBef>
                <a:spcPct val="20000"/>
              </a:spcBef>
              <a:spcAft>
                <a:spcPts val="0"/>
              </a:spcAft>
              <a:buClrTx/>
              <a:buSzPct val="90000"/>
              <a:buFontTx/>
              <a:buNone/>
              <a:tabLst/>
              <a:defRPr sz="3529" kern="1200" spc="0" baseline="0">
                <a:solidFill>
                  <a:schemeClr val="tx2"/>
                </a:solidFill>
                <a:latin typeface="Segoe Pro Light"/>
                <a:ea typeface="+mn-ea"/>
                <a:cs typeface="+mn-cs"/>
              </a:defRPr>
            </a:lvl4pPr>
            <a:lvl5pPr marL="1008335" marR="0" indent="0" algn="l" defTabSz="914367" rtl="0" eaLnBrk="1" fontAlgn="auto" latinLnBrk="0" hangingPunct="1">
              <a:lnSpc>
                <a:spcPct val="90000"/>
              </a:lnSpc>
              <a:spcBef>
                <a:spcPct val="20000"/>
              </a:spcBef>
              <a:spcAft>
                <a:spcPts val="0"/>
              </a:spcAft>
              <a:buClrTx/>
              <a:buSzPct val="90000"/>
              <a:buFontTx/>
              <a:buNone/>
              <a:tabLst/>
              <a:defRPr sz="3529" kern="1200" spc="0" baseline="0">
                <a:solidFill>
                  <a:schemeClr val="tx2"/>
                </a:solidFill>
                <a:latin typeface="Segoe Pro Ligh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nSpc>
                <a:spcPct val="125000"/>
              </a:lnSpc>
              <a:spcBef>
                <a:spcPts val="0"/>
              </a:spcBef>
            </a:pPr>
            <a:r>
              <a:rPr lang="en-US" sz="3600" dirty="0">
                <a:solidFill>
                  <a:srgbClr val="0071BC"/>
                </a:solidFill>
              </a:rPr>
              <a:t>Catalog data</a:t>
            </a:r>
          </a:p>
          <a:p>
            <a:pPr>
              <a:lnSpc>
                <a:spcPct val="125000"/>
              </a:lnSpc>
              <a:spcBef>
                <a:spcPts val="0"/>
              </a:spcBef>
            </a:pPr>
            <a:r>
              <a:rPr lang="en-US" sz="3600" dirty="0">
                <a:solidFill>
                  <a:srgbClr val="0071BC"/>
                </a:solidFill>
              </a:rPr>
              <a:t>Preferences and state</a:t>
            </a:r>
          </a:p>
          <a:p>
            <a:pPr>
              <a:lnSpc>
                <a:spcPct val="125000"/>
              </a:lnSpc>
              <a:spcBef>
                <a:spcPts val="0"/>
              </a:spcBef>
            </a:pPr>
            <a:r>
              <a:rPr lang="en-US" sz="3600" dirty="0">
                <a:solidFill>
                  <a:srgbClr val="0071BC"/>
                </a:solidFill>
              </a:rPr>
              <a:t>Event store</a:t>
            </a:r>
          </a:p>
          <a:p>
            <a:pPr>
              <a:lnSpc>
                <a:spcPct val="125000"/>
              </a:lnSpc>
              <a:spcBef>
                <a:spcPts val="0"/>
              </a:spcBef>
            </a:pPr>
            <a:r>
              <a:rPr lang="en-US" sz="3600" dirty="0">
                <a:solidFill>
                  <a:srgbClr val="0071BC"/>
                </a:solidFill>
              </a:rPr>
              <a:t>User generated content</a:t>
            </a:r>
          </a:p>
          <a:p>
            <a:pPr>
              <a:lnSpc>
                <a:spcPct val="125000"/>
              </a:lnSpc>
              <a:spcBef>
                <a:spcPts val="0"/>
              </a:spcBef>
            </a:pPr>
            <a:r>
              <a:rPr lang="en-US" sz="3600" dirty="0">
                <a:solidFill>
                  <a:srgbClr val="0071BC"/>
                </a:solidFill>
              </a:rPr>
              <a:t>Data exchange</a:t>
            </a:r>
          </a:p>
          <a:p>
            <a:pPr>
              <a:lnSpc>
                <a:spcPct val="125000"/>
              </a:lnSpc>
              <a:spcBef>
                <a:spcPts val="0"/>
              </a:spcBef>
            </a:pPr>
            <a:endParaRPr lang="en-US" sz="3600" dirty="0">
              <a:solidFill>
                <a:srgbClr val="0071BC"/>
              </a:solidFill>
            </a:endParaRPr>
          </a:p>
        </p:txBody>
      </p:sp>
    </p:spTree>
    <p:extLst>
      <p:ext uri="{BB962C8B-B14F-4D97-AF65-F5344CB8AC3E}">
        <p14:creationId xmlns:p14="http://schemas.microsoft.com/office/powerpoint/2010/main" val="37510295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anim calcmode="lin" valueType="num">
                                      <p:cBhvr>
                                        <p:cTn id="8" dur="1000" fill="hold"/>
                                        <p:tgtEl>
                                          <p:spTgt spid="16"/>
                                        </p:tgtEl>
                                        <p:attrNameLst>
                                          <p:attrName>ppt_x</p:attrName>
                                        </p:attrNameLst>
                                      </p:cBhvr>
                                      <p:tavLst>
                                        <p:tav tm="0">
                                          <p:val>
                                            <p:strVal val="#ppt_x"/>
                                          </p:val>
                                        </p:tav>
                                        <p:tav tm="100000">
                                          <p:val>
                                            <p:strVal val="#ppt_x"/>
                                          </p:val>
                                        </p:tav>
                                      </p:tavLst>
                                    </p:anim>
                                    <p:anim calcmode="lin" valueType="num">
                                      <p:cBhvr>
                                        <p:cTn id="9" dur="1000" fill="hold"/>
                                        <p:tgtEl>
                                          <p:spTgt spid="1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25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1000"/>
                                        <p:tgtEl>
                                          <p:spTgt spid="17"/>
                                        </p:tgtEl>
                                      </p:cBhvr>
                                    </p:animEffect>
                                    <p:anim calcmode="lin" valueType="num">
                                      <p:cBhvr>
                                        <p:cTn id="13" dur="1000" fill="hold"/>
                                        <p:tgtEl>
                                          <p:spTgt spid="17"/>
                                        </p:tgtEl>
                                        <p:attrNameLst>
                                          <p:attrName>ppt_x</p:attrName>
                                        </p:attrNameLst>
                                      </p:cBhvr>
                                      <p:tavLst>
                                        <p:tav tm="0">
                                          <p:val>
                                            <p:strVal val="#ppt_x"/>
                                          </p:val>
                                        </p:tav>
                                        <p:tav tm="100000">
                                          <p:val>
                                            <p:strVal val="#ppt_x"/>
                                          </p:val>
                                        </p:tav>
                                      </p:tavLst>
                                    </p:anim>
                                    <p:anim calcmode="lin" valueType="num">
                                      <p:cBhvr>
                                        <p:cTn id="14"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48106" y="201544"/>
            <a:ext cx="4348499" cy="694076"/>
          </a:xfrm>
          <a:prstGeom prst="rect">
            <a:avLst/>
          </a:prstGeom>
        </p:spPr>
        <p:txBody>
          <a:bodyPr vert="horz" wrap="square" lIns="99015" tIns="49506" rIns="99015" bIns="49506" rtlCol="0" anchor="t" anchorCtr="0">
            <a:noAutofit/>
          </a:bodyPr>
          <a:lstStyle>
            <a:lvl1pPr algn="l" defTabSz="1097088" rtl="0" eaLnBrk="1" latinLnBrk="0" hangingPunct="1">
              <a:lnSpc>
                <a:spcPct val="90000"/>
              </a:lnSpc>
              <a:spcBef>
                <a:spcPct val="0"/>
              </a:spcBef>
              <a:buNone/>
              <a:defRPr lang="en-US" sz="4800" b="0" kern="1200" cap="none" spc="-180" baseline="0" dirty="0">
                <a:ln w="3175">
                  <a:noFill/>
                </a:ln>
                <a:solidFill>
                  <a:schemeClr val="tx1">
                    <a:alpha val="99000"/>
                  </a:schemeClr>
                </a:solidFill>
                <a:effectLst/>
                <a:latin typeface="Segoe UI Light" pitchFamily="34" charset="0"/>
                <a:ea typeface="+mj-ea"/>
                <a:cs typeface="+mj-cs"/>
              </a:defRPr>
            </a:lvl1pPr>
          </a:lstStyle>
          <a:p>
            <a:pPr defTabSz="914126"/>
            <a:r>
              <a:rPr sz="2353" spc="0" dirty="0">
                <a:solidFill>
                  <a:schemeClr val="tx2">
                    <a:lumMod val="50000"/>
                  </a:schemeClr>
                </a:solidFill>
                <a:latin typeface="Segoe UI"/>
                <a:ea typeface="Segoe UI" panose="020B0502040204020203" pitchFamily="34" charset="0"/>
                <a:cs typeface="Segoe UI Light" panose="020B0502040204020203" pitchFamily="34" charset="0"/>
              </a:rPr>
              <a:t>Microsoft Azure </a:t>
            </a:r>
            <a:r>
              <a:rPr sz="2353" spc="0" dirty="0" err="1">
                <a:solidFill>
                  <a:schemeClr val="tx2">
                    <a:lumMod val="50000"/>
                  </a:schemeClr>
                </a:solidFill>
                <a:latin typeface="Segoe UI"/>
                <a:ea typeface="Segoe UI" panose="020B0502040204020203" pitchFamily="34" charset="0"/>
                <a:cs typeface="Segoe UI Light" panose="020B0502040204020203" pitchFamily="34" charset="0"/>
              </a:rPr>
              <a:t>DocumentDB</a:t>
            </a:r>
            <a:endParaRPr sz="2353" spc="0" dirty="0">
              <a:solidFill>
                <a:schemeClr val="tx2">
                  <a:lumMod val="50000"/>
                </a:schemeClr>
              </a:solidFill>
              <a:latin typeface="Segoe UI"/>
              <a:ea typeface="Segoe UI" panose="020B0502040204020203" pitchFamily="34" charset="0"/>
              <a:cs typeface="Segoe UI Light" panose="020B0502040204020203" pitchFamily="34" charset="0"/>
            </a:endParaRPr>
          </a:p>
        </p:txBody>
      </p:sp>
      <p:sp>
        <p:nvSpPr>
          <p:cNvPr id="6" name="Rectangle 5"/>
          <p:cNvSpPr/>
          <p:nvPr/>
        </p:nvSpPr>
        <p:spPr>
          <a:xfrm>
            <a:off x="384182" y="1066057"/>
            <a:ext cx="4886565" cy="3894914"/>
          </a:xfrm>
          <a:prstGeom prst="rect">
            <a:avLst/>
          </a:prstGeom>
        </p:spPr>
        <p:txBody>
          <a:bodyPr wrap="square" lIns="91442" tIns="45721" rIns="91442" bIns="45721">
            <a:spAutoFit/>
          </a:bodyPr>
          <a:lstStyle/>
          <a:p>
            <a:pPr defTabSz="914050" fontAlgn="base">
              <a:spcBef>
                <a:spcPct val="0"/>
              </a:spcBef>
              <a:spcAft>
                <a:spcPct val="0"/>
              </a:spcAft>
            </a:pPr>
            <a:r>
              <a:rPr lang="en-US" sz="1765" dirty="0">
                <a:solidFill>
                  <a:srgbClr val="505050"/>
                </a:solidFill>
                <a:latin typeface="Segoe UI Light"/>
              </a:rPr>
              <a:t>Simple HTTP </a:t>
            </a:r>
            <a:r>
              <a:rPr lang="en-US" sz="1765" dirty="0" err="1">
                <a:solidFill>
                  <a:srgbClr val="505050"/>
                </a:solidFill>
                <a:latin typeface="Segoe UI Light"/>
              </a:rPr>
              <a:t>RESTful</a:t>
            </a:r>
            <a:r>
              <a:rPr lang="en-US" sz="1765" dirty="0">
                <a:solidFill>
                  <a:srgbClr val="505050"/>
                </a:solidFill>
                <a:latin typeface="Segoe UI Light"/>
              </a:rPr>
              <a:t> programming model. </a:t>
            </a:r>
          </a:p>
          <a:p>
            <a:pPr defTabSz="914050" fontAlgn="base">
              <a:spcBef>
                <a:spcPct val="0"/>
              </a:spcBef>
              <a:spcAft>
                <a:spcPct val="0"/>
              </a:spcAft>
            </a:pPr>
            <a:endParaRPr lang="en-US" sz="1765" dirty="0">
              <a:solidFill>
                <a:srgbClr val="505050"/>
              </a:solidFill>
              <a:latin typeface="Segoe UI Light"/>
            </a:endParaRPr>
          </a:p>
          <a:p>
            <a:pPr defTabSz="914050" fontAlgn="base">
              <a:spcBef>
                <a:spcPct val="0"/>
              </a:spcBef>
              <a:spcAft>
                <a:spcPct val="0"/>
              </a:spcAft>
            </a:pPr>
            <a:r>
              <a:rPr lang="en-US" sz="1765" dirty="0">
                <a:solidFill>
                  <a:srgbClr val="505050"/>
                </a:solidFill>
                <a:latin typeface="Segoe UI Light"/>
              </a:rPr>
              <a:t>All entities uniquely addressable by a logical URI.</a:t>
            </a:r>
          </a:p>
          <a:p>
            <a:pPr defTabSz="914050" fontAlgn="base">
              <a:spcBef>
                <a:spcPct val="0"/>
              </a:spcBef>
              <a:spcAft>
                <a:spcPct val="0"/>
              </a:spcAft>
            </a:pPr>
            <a:endParaRPr lang="en-US" sz="1765" dirty="0">
              <a:solidFill>
                <a:srgbClr val="505050"/>
              </a:solidFill>
              <a:latin typeface="Segoe UI Light"/>
            </a:endParaRPr>
          </a:p>
          <a:p>
            <a:pPr marL="280121" indent="-280121" defTabSz="914050" fontAlgn="base">
              <a:spcBef>
                <a:spcPct val="0"/>
              </a:spcBef>
              <a:spcAft>
                <a:spcPct val="0"/>
              </a:spcAft>
              <a:buFont typeface="Wingdings" panose="05000000000000000000" pitchFamily="2" charset="2"/>
              <a:buChar char="§"/>
            </a:pPr>
            <a:r>
              <a:rPr lang="en-US" sz="1765" dirty="0">
                <a:solidFill>
                  <a:srgbClr val="505050"/>
                </a:solidFill>
                <a:latin typeface="Segoe UI Light"/>
              </a:rPr>
              <a:t>Standard HTTP verbs and semantics – PUT, POST, PATCH, DELETE, GET, HEAD</a:t>
            </a:r>
          </a:p>
          <a:p>
            <a:pPr marL="280121" indent="-280121" defTabSz="914050" fontAlgn="base">
              <a:spcBef>
                <a:spcPct val="0"/>
              </a:spcBef>
              <a:spcAft>
                <a:spcPct val="0"/>
              </a:spcAft>
              <a:buFont typeface="Wingdings" panose="05000000000000000000" pitchFamily="2" charset="2"/>
              <a:buChar char="§"/>
            </a:pPr>
            <a:r>
              <a:rPr lang="en-US" sz="1765" dirty="0">
                <a:solidFill>
                  <a:srgbClr val="505050"/>
                </a:solidFill>
                <a:latin typeface="Segoe UI Light"/>
              </a:rPr>
              <a:t>Partitioned for scale out and replicated for HA</a:t>
            </a:r>
          </a:p>
          <a:p>
            <a:pPr marL="280121" indent="-280121" defTabSz="914050" fontAlgn="base">
              <a:spcBef>
                <a:spcPct val="0"/>
              </a:spcBef>
              <a:spcAft>
                <a:spcPct val="0"/>
              </a:spcAft>
              <a:buFont typeface="Wingdings" panose="05000000000000000000" pitchFamily="2" charset="2"/>
              <a:buChar char="§"/>
            </a:pPr>
            <a:r>
              <a:rPr lang="en-US" sz="1765" dirty="0">
                <a:solidFill>
                  <a:srgbClr val="505050"/>
                </a:solidFill>
                <a:latin typeface="Segoe UI Light"/>
              </a:rPr>
              <a:t>Granular access control through item level permissions</a:t>
            </a:r>
          </a:p>
          <a:p>
            <a:pPr marL="280121" indent="-280121" defTabSz="914050" fontAlgn="base">
              <a:spcBef>
                <a:spcPct val="0"/>
              </a:spcBef>
              <a:spcAft>
                <a:spcPct val="0"/>
              </a:spcAft>
              <a:buFont typeface="Wingdings" panose="05000000000000000000" pitchFamily="2" charset="2"/>
              <a:buChar char="§"/>
            </a:pPr>
            <a:r>
              <a:rPr lang="en-US" sz="1765" dirty="0">
                <a:solidFill>
                  <a:srgbClr val="505050"/>
                </a:solidFill>
                <a:latin typeface="Segoe UI Light"/>
              </a:rPr>
              <a:t>Attachments stored in Azure Blobs and follow document lifecycle</a:t>
            </a:r>
          </a:p>
          <a:p>
            <a:pPr marL="280121" indent="-280121" defTabSz="914050" fontAlgn="base">
              <a:spcBef>
                <a:spcPct val="0"/>
              </a:spcBef>
              <a:spcAft>
                <a:spcPct val="0"/>
              </a:spcAft>
              <a:buFont typeface="Wingdings" panose="05000000000000000000" pitchFamily="2" charset="2"/>
              <a:buChar char="§"/>
            </a:pPr>
            <a:r>
              <a:rPr lang="en-US" sz="1765" dirty="0">
                <a:solidFill>
                  <a:srgbClr val="505050"/>
                </a:solidFill>
                <a:latin typeface="Segoe UI Light"/>
              </a:rPr>
              <a:t>DocumentDB accounts scale out through the addition of capacity units with associated DB storage and throughput</a:t>
            </a:r>
          </a:p>
        </p:txBody>
      </p:sp>
      <p:pic>
        <p:nvPicPr>
          <p:cNvPr id="8" name="Picture 2" descr="image003"/>
          <p:cNvPicPr>
            <a:picLocks noGrp="1" noChangeAspect="1" noChangeArrowheads="1"/>
          </p:cNvPicPr>
          <p:nvPr>
            <p:ph sz="quarter" idx="10"/>
          </p:nvPr>
        </p:nvPicPr>
        <p:blipFill>
          <a:blip r:embed="rId2">
            <a:extLst>
              <a:ext uri="{28A0092B-C50C-407E-A947-70E740481C1C}">
                <a14:useLocalDpi xmlns:a14="http://schemas.microsoft.com/office/drawing/2010/main" val="0"/>
              </a:ext>
            </a:extLst>
          </a:blip>
          <a:srcRect/>
          <a:stretch>
            <a:fillRect/>
          </a:stretch>
        </p:blipFill>
        <p:spPr bwMode="auto">
          <a:xfrm>
            <a:off x="5677783" y="1066057"/>
            <a:ext cx="6129248" cy="40393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61512098"/>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48106" y="2533726"/>
            <a:ext cx="4348499" cy="694076"/>
          </a:xfrm>
          <a:prstGeom prst="rect">
            <a:avLst/>
          </a:prstGeom>
        </p:spPr>
        <p:txBody>
          <a:bodyPr vert="horz" wrap="square" lIns="99015" tIns="49506" rIns="99015" bIns="49506" rtlCol="0" anchor="t" anchorCtr="0">
            <a:noAutofit/>
          </a:bodyPr>
          <a:lstStyle>
            <a:lvl1pPr algn="l" defTabSz="1097088" rtl="0" eaLnBrk="1" latinLnBrk="0" hangingPunct="1">
              <a:lnSpc>
                <a:spcPct val="90000"/>
              </a:lnSpc>
              <a:spcBef>
                <a:spcPct val="0"/>
              </a:spcBef>
              <a:buNone/>
              <a:defRPr lang="en-US" sz="4800" b="0" kern="1200" cap="none" spc="-180" baseline="0" dirty="0">
                <a:ln w="3175">
                  <a:noFill/>
                </a:ln>
                <a:solidFill>
                  <a:schemeClr val="tx1">
                    <a:alpha val="99000"/>
                  </a:schemeClr>
                </a:solidFill>
                <a:effectLst/>
                <a:latin typeface="Segoe UI Light" pitchFamily="34" charset="0"/>
                <a:ea typeface="+mj-ea"/>
                <a:cs typeface="+mj-cs"/>
              </a:defRPr>
            </a:lvl1pPr>
          </a:lstStyle>
          <a:p>
            <a:pPr defTabSz="914126"/>
            <a:r>
              <a:rPr lang="en-US" sz="2353" spc="0">
                <a:solidFill>
                  <a:schemeClr val="tx2">
                    <a:lumMod val="50000"/>
                  </a:schemeClr>
                </a:solidFill>
                <a:latin typeface="Segoe UI"/>
                <a:ea typeface="Segoe UI" panose="020B0502040204020203" pitchFamily="34" charset="0"/>
                <a:cs typeface="Segoe UI Light" panose="020B0502040204020203" pitchFamily="34" charset="0"/>
              </a:rPr>
              <a:t>DocumentDB JSON Documents</a:t>
            </a:r>
            <a:endParaRPr sz="2353" spc="0" dirty="0">
              <a:solidFill>
                <a:schemeClr val="tx2">
                  <a:lumMod val="50000"/>
                </a:schemeClr>
              </a:solidFill>
              <a:latin typeface="Segoe UI"/>
              <a:ea typeface="Segoe UI" panose="020B0502040204020203" pitchFamily="34" charset="0"/>
              <a:cs typeface="Segoe UI Light" panose="020B0502040204020203" pitchFamily="34" charset="0"/>
            </a:endParaRPr>
          </a:p>
        </p:txBody>
      </p:sp>
      <p:sp>
        <p:nvSpPr>
          <p:cNvPr id="16" name="Text Placeholder 2"/>
          <p:cNvSpPr txBox="1">
            <a:spLocks/>
          </p:cNvSpPr>
          <p:nvPr/>
        </p:nvSpPr>
        <p:spPr>
          <a:xfrm>
            <a:off x="4968875" y="498475"/>
            <a:ext cx="6751638" cy="4665449"/>
          </a:xfrm>
          <a:prstGeom prst="rect">
            <a:avLst/>
          </a:prstGeom>
          <a:solidFill>
            <a:schemeClr val="bg1">
              <a:lumMod val="95000"/>
            </a:schemeClr>
          </a:solidFill>
          <a:ln w="76200">
            <a:solidFill>
              <a:srgbClr val="0072C6"/>
            </a:solidFill>
          </a:ln>
        </p:spPr>
        <p:txBody>
          <a:bodyPr vert="horz" wrap="square" lIns="182880" tIns="146304" rIns="91440" bIns="146304" rtlCol="0" anchor="t">
            <a:noAutofit/>
          </a:bodyPr>
          <a:lstStyle>
            <a:lvl1pPr marL="0" marR="0" indent="0" algn="l" defTabSz="365760" rtl="0" eaLnBrk="1" fontAlgn="auto" latinLnBrk="0" hangingPunct="1">
              <a:lnSpc>
                <a:spcPct val="100000"/>
              </a:lnSpc>
              <a:spcBef>
                <a:spcPts val="0"/>
              </a:spcBef>
              <a:spcAft>
                <a:spcPts val="0"/>
              </a:spcAft>
              <a:buClr>
                <a:schemeClr val="tx1"/>
              </a:buClr>
              <a:buSzPct val="90000"/>
              <a:buFont typeface="Wingdings" pitchFamily="2" charset="2"/>
              <a:buNone/>
              <a:tabLst/>
              <a:defRPr sz="1800" kern="1200" spc="0" baseline="0">
                <a:solidFill>
                  <a:schemeClr val="tx1"/>
                </a:solidFill>
                <a:latin typeface="Consolas" panose="020B0609020204030204" pitchFamily="49" charset="0"/>
                <a:ea typeface="+mn-ea"/>
                <a:cs typeface="Consolas" panose="020B0609020204030204" pitchFamily="49" charset="0"/>
              </a:defRPr>
            </a:lvl1pPr>
            <a:lvl2pPr marL="365760" marR="0" indent="0" algn="l" defTabSz="365760" rtl="0" eaLnBrk="1" fontAlgn="auto" latinLnBrk="0" hangingPunct="1">
              <a:lnSpc>
                <a:spcPct val="100000"/>
              </a:lnSpc>
              <a:spcBef>
                <a:spcPts val="0"/>
              </a:spcBef>
              <a:spcAft>
                <a:spcPts val="0"/>
              </a:spcAft>
              <a:buClrTx/>
              <a:buSzPct val="90000"/>
              <a:buFont typeface="Arial" pitchFamily="34" charset="0"/>
              <a:buNone/>
              <a:tabLst/>
              <a:defRPr sz="1800" kern="1200" spc="0" baseline="0">
                <a:solidFill>
                  <a:schemeClr val="tx1"/>
                </a:solidFill>
                <a:latin typeface="Consolas" panose="020B0609020204030204" pitchFamily="49" charset="0"/>
                <a:ea typeface="+mn-ea"/>
                <a:cs typeface="Consolas" panose="020B0609020204030204" pitchFamily="49" charset="0"/>
              </a:defRPr>
            </a:lvl2pPr>
            <a:lvl3pPr marL="731520" marR="0" indent="0" algn="l" defTabSz="365760" rtl="0" eaLnBrk="1" fontAlgn="auto" latinLnBrk="0" hangingPunct="1">
              <a:lnSpc>
                <a:spcPct val="100000"/>
              </a:lnSpc>
              <a:spcBef>
                <a:spcPts val="0"/>
              </a:spcBef>
              <a:spcAft>
                <a:spcPts val="0"/>
              </a:spcAft>
              <a:buClrTx/>
              <a:buSzPct val="90000"/>
              <a:buFont typeface="Arial" pitchFamily="34" charset="0"/>
              <a:buNone/>
              <a:tabLst/>
              <a:defRPr sz="1800" kern="1200" spc="0" baseline="0">
                <a:solidFill>
                  <a:schemeClr val="tx1"/>
                </a:solidFill>
                <a:latin typeface="Consolas" panose="020B0609020204030204" pitchFamily="49" charset="0"/>
                <a:ea typeface="+mn-ea"/>
                <a:cs typeface="Consolas" panose="020B0609020204030204" pitchFamily="49" charset="0"/>
              </a:defRPr>
            </a:lvl3pPr>
            <a:lvl4pPr marL="1097280" marR="0" indent="0" algn="l" defTabSz="365760" rtl="0" eaLnBrk="1" fontAlgn="auto" latinLnBrk="0" hangingPunct="1">
              <a:lnSpc>
                <a:spcPct val="100000"/>
              </a:lnSpc>
              <a:spcBef>
                <a:spcPts val="0"/>
              </a:spcBef>
              <a:spcAft>
                <a:spcPts val="0"/>
              </a:spcAft>
              <a:buClrTx/>
              <a:buSzPct val="90000"/>
              <a:buFont typeface="Arial" pitchFamily="34" charset="0"/>
              <a:buNone/>
              <a:tabLst/>
              <a:defRPr sz="1800" kern="1200" spc="0" baseline="0">
                <a:solidFill>
                  <a:schemeClr val="tx1"/>
                </a:solidFill>
                <a:latin typeface="Consolas" panose="020B0609020204030204" pitchFamily="49" charset="0"/>
                <a:ea typeface="+mn-ea"/>
                <a:cs typeface="Consolas" panose="020B0609020204030204" pitchFamily="49" charset="0"/>
              </a:defRPr>
            </a:lvl4pPr>
            <a:lvl5pPr marL="1463040" marR="0" indent="0" algn="l" defTabSz="365760" rtl="0" eaLnBrk="1" fontAlgn="auto" latinLnBrk="0" hangingPunct="1">
              <a:lnSpc>
                <a:spcPct val="100000"/>
              </a:lnSpc>
              <a:spcBef>
                <a:spcPts val="0"/>
              </a:spcBef>
              <a:spcAft>
                <a:spcPts val="0"/>
              </a:spcAft>
              <a:buClrTx/>
              <a:buSzPct val="90000"/>
              <a:buFont typeface="Arial" pitchFamily="34" charset="0"/>
              <a:buNone/>
              <a:tabLst/>
              <a:defRPr sz="1800" kern="1200" spc="0" baseline="0">
                <a:solidFill>
                  <a:schemeClr val="tx1"/>
                </a:solidFill>
                <a:latin typeface="Consolas" panose="020B0609020204030204" pitchFamily="49" charset="0"/>
                <a:ea typeface="+mn-ea"/>
                <a:cs typeface="Consolas" panose="020B0609020204030204" pitchFamily="49"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1600" dirty="0"/>
              <a:t>{</a:t>
            </a:r>
          </a:p>
          <a:p>
            <a:r>
              <a:rPr lang="en-US" sz="1600" dirty="0"/>
              <a:t>	“locations”:</a:t>
            </a:r>
          </a:p>
          <a:p>
            <a:r>
              <a:rPr lang="en-US" sz="1600" dirty="0"/>
              <a:t>	[</a:t>
            </a:r>
          </a:p>
          <a:p>
            <a:r>
              <a:rPr lang="en-US" sz="1600" dirty="0"/>
              <a:t>		{“country”: “Germany”, “city”: “Berlin”},</a:t>
            </a:r>
          </a:p>
          <a:p>
            <a:r>
              <a:rPr lang="en-US" sz="1600" dirty="0"/>
              <a:t>		{“country”: “France”, “city”: “Paris”},</a:t>
            </a:r>
          </a:p>
          <a:p>
            <a:r>
              <a:rPr lang="en-US" sz="1600" dirty="0"/>
              <a:t>	],</a:t>
            </a:r>
          </a:p>
          <a:p>
            <a:r>
              <a:rPr lang="en-US" sz="1600" dirty="0"/>
              <a:t>	“headquarter”: “Belgium”,</a:t>
            </a:r>
          </a:p>
          <a:p>
            <a:r>
              <a:rPr lang="en-US" sz="1600" dirty="0"/>
              <a:t>	“exports”:[{“city”; “Moscow”},{“city: ”Athens”}]</a:t>
            </a:r>
          </a:p>
          <a:p>
            <a:r>
              <a:rPr lang="en-US" sz="1600" dirty="0"/>
              <a:t>}</a:t>
            </a:r>
            <a:r>
              <a:rPr lang="en-US" sz="1600" b="1" dirty="0">
                <a:solidFill>
                  <a:srgbClr val="FFC000"/>
                </a:solidFill>
              </a:rPr>
              <a:t>;</a:t>
            </a:r>
            <a:r>
              <a:rPr lang="en-US" sz="1600" dirty="0"/>
              <a:t> </a:t>
            </a:r>
          </a:p>
          <a:p>
            <a:endParaRPr lang="en-US" dirty="0"/>
          </a:p>
          <a:p>
            <a:endParaRPr lang="en-US" dirty="0"/>
          </a:p>
          <a:p>
            <a:endParaRPr lang="en-US" dirty="0"/>
          </a:p>
          <a:p>
            <a:endParaRPr lang="en-US" dirty="0"/>
          </a:p>
          <a:p>
            <a:endParaRPr lang="en-US" dirty="0"/>
          </a:p>
          <a:p>
            <a:pPr>
              <a:lnSpc>
                <a:spcPct val="150000"/>
              </a:lnSpc>
            </a:pPr>
            <a:endParaRPr lang="en-US" dirty="0"/>
          </a:p>
        </p:txBody>
      </p:sp>
      <p:grpSp>
        <p:nvGrpSpPr>
          <p:cNvPr id="17" name="Group 16"/>
          <p:cNvGrpSpPr/>
          <p:nvPr/>
        </p:nvGrpSpPr>
        <p:grpSpPr>
          <a:xfrm>
            <a:off x="5523326" y="3325719"/>
            <a:ext cx="5514975" cy="1639755"/>
            <a:chOff x="897026" y="2520059"/>
            <a:chExt cx="5147668" cy="1869349"/>
          </a:xfrm>
          <a:solidFill>
            <a:schemeClr val="bg1"/>
          </a:solidFill>
        </p:grpSpPr>
        <p:sp>
          <p:nvSpPr>
            <p:cNvPr id="18" name="Rectangle 17"/>
            <p:cNvSpPr/>
            <p:nvPr/>
          </p:nvSpPr>
          <p:spPr bwMode="auto">
            <a:xfrm>
              <a:off x="897026" y="2995882"/>
              <a:ext cx="2420205" cy="224906"/>
            </a:xfrm>
            <a:prstGeom prst="rect">
              <a:avLst/>
            </a:prstGeom>
            <a:grp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Locations</a:t>
              </a:r>
            </a:p>
          </p:txBody>
        </p:sp>
        <p:sp>
          <p:nvSpPr>
            <p:cNvPr id="19" name="Rectangle 18"/>
            <p:cNvSpPr/>
            <p:nvPr/>
          </p:nvSpPr>
          <p:spPr bwMode="auto">
            <a:xfrm>
              <a:off x="3409341" y="2995882"/>
              <a:ext cx="995770" cy="224906"/>
            </a:xfrm>
            <a:prstGeom prst="rect">
              <a:avLst/>
            </a:prstGeom>
            <a:grp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Headquarter</a:t>
              </a:r>
            </a:p>
          </p:txBody>
        </p:sp>
        <p:sp>
          <p:nvSpPr>
            <p:cNvPr id="20" name="Rectangle 19"/>
            <p:cNvSpPr/>
            <p:nvPr/>
          </p:nvSpPr>
          <p:spPr bwMode="auto">
            <a:xfrm>
              <a:off x="3409341" y="3381094"/>
              <a:ext cx="990446" cy="224906"/>
            </a:xfrm>
            <a:prstGeom prst="rect">
              <a:avLst/>
            </a:prstGeom>
            <a:grp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Belgium</a:t>
              </a:r>
            </a:p>
          </p:txBody>
        </p:sp>
        <p:grpSp>
          <p:nvGrpSpPr>
            <p:cNvPr id="21" name="Group 20"/>
            <p:cNvGrpSpPr/>
            <p:nvPr/>
          </p:nvGrpSpPr>
          <p:grpSpPr>
            <a:xfrm>
              <a:off x="897027" y="3772798"/>
              <a:ext cx="2418196" cy="224906"/>
              <a:chOff x="1006172" y="3761368"/>
              <a:chExt cx="2225020" cy="224906"/>
            </a:xfrm>
            <a:grpFill/>
          </p:grpSpPr>
          <p:sp>
            <p:nvSpPr>
              <p:cNvPr id="59" name="Rectangle 58"/>
              <p:cNvSpPr/>
              <p:nvPr/>
            </p:nvSpPr>
            <p:spPr bwMode="auto">
              <a:xfrm>
                <a:off x="1006172" y="3761368"/>
                <a:ext cx="616986" cy="224906"/>
              </a:xfrm>
              <a:prstGeom prst="rect">
                <a:avLst/>
              </a:prstGeom>
              <a:grp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Country</a:t>
                </a:r>
              </a:p>
            </p:txBody>
          </p:sp>
          <p:sp>
            <p:nvSpPr>
              <p:cNvPr id="60" name="Rectangle 59"/>
              <p:cNvSpPr/>
              <p:nvPr/>
            </p:nvSpPr>
            <p:spPr bwMode="auto">
              <a:xfrm>
                <a:off x="1701710" y="3761368"/>
                <a:ext cx="380227" cy="224906"/>
              </a:xfrm>
              <a:prstGeom prst="rect">
                <a:avLst/>
              </a:prstGeom>
              <a:grp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City</a:t>
                </a:r>
              </a:p>
            </p:txBody>
          </p:sp>
          <p:sp>
            <p:nvSpPr>
              <p:cNvPr id="61" name="Rectangle 60"/>
              <p:cNvSpPr/>
              <p:nvPr/>
            </p:nvSpPr>
            <p:spPr bwMode="auto">
              <a:xfrm>
                <a:off x="2157958" y="3761368"/>
                <a:ext cx="616986" cy="224906"/>
              </a:xfrm>
              <a:prstGeom prst="rect">
                <a:avLst/>
              </a:prstGeom>
              <a:grp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Country</a:t>
                </a:r>
              </a:p>
            </p:txBody>
          </p:sp>
          <p:sp>
            <p:nvSpPr>
              <p:cNvPr id="62" name="Rectangle 61"/>
              <p:cNvSpPr/>
              <p:nvPr/>
            </p:nvSpPr>
            <p:spPr bwMode="auto">
              <a:xfrm>
                <a:off x="2850965" y="3761368"/>
                <a:ext cx="380227" cy="224906"/>
              </a:xfrm>
              <a:prstGeom prst="rect">
                <a:avLst/>
              </a:prstGeom>
              <a:grp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City</a:t>
                </a:r>
              </a:p>
            </p:txBody>
          </p:sp>
        </p:grpSp>
        <p:grpSp>
          <p:nvGrpSpPr>
            <p:cNvPr id="22" name="Group 21"/>
            <p:cNvGrpSpPr/>
            <p:nvPr/>
          </p:nvGrpSpPr>
          <p:grpSpPr>
            <a:xfrm>
              <a:off x="903163" y="4164502"/>
              <a:ext cx="2412108" cy="224906"/>
              <a:chOff x="903163" y="4153072"/>
              <a:chExt cx="2431038" cy="224906"/>
            </a:xfrm>
            <a:grpFill/>
          </p:grpSpPr>
          <p:sp>
            <p:nvSpPr>
              <p:cNvPr id="55" name="Rectangle 54"/>
              <p:cNvSpPr/>
              <p:nvPr/>
            </p:nvSpPr>
            <p:spPr bwMode="auto">
              <a:xfrm>
                <a:off x="903163" y="4153072"/>
                <a:ext cx="722033" cy="224906"/>
              </a:xfrm>
              <a:prstGeom prst="rect">
                <a:avLst/>
              </a:prstGeom>
              <a:grp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Germany</a:t>
                </a:r>
              </a:p>
            </p:txBody>
          </p:sp>
          <p:sp>
            <p:nvSpPr>
              <p:cNvPr id="56" name="Rectangle 55"/>
              <p:cNvSpPr/>
              <p:nvPr/>
            </p:nvSpPr>
            <p:spPr bwMode="auto">
              <a:xfrm>
                <a:off x="1703352" y="4153072"/>
                <a:ext cx="497984" cy="224906"/>
              </a:xfrm>
              <a:prstGeom prst="rect">
                <a:avLst/>
              </a:prstGeom>
              <a:grp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Berlin</a:t>
                </a:r>
              </a:p>
            </p:txBody>
          </p:sp>
          <p:sp>
            <p:nvSpPr>
              <p:cNvPr id="57" name="Rectangle 56"/>
              <p:cNvSpPr/>
              <p:nvPr/>
            </p:nvSpPr>
            <p:spPr bwMode="auto">
              <a:xfrm>
                <a:off x="2279492" y="4153072"/>
                <a:ext cx="555134" cy="224906"/>
              </a:xfrm>
              <a:prstGeom prst="rect">
                <a:avLst/>
              </a:prstGeom>
              <a:grp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France</a:t>
                </a:r>
              </a:p>
            </p:txBody>
          </p:sp>
          <p:sp>
            <p:nvSpPr>
              <p:cNvPr id="58" name="Rectangle 57"/>
              <p:cNvSpPr/>
              <p:nvPr/>
            </p:nvSpPr>
            <p:spPr bwMode="auto">
              <a:xfrm>
                <a:off x="2912782" y="4153072"/>
                <a:ext cx="421419" cy="224906"/>
              </a:xfrm>
              <a:prstGeom prst="rect">
                <a:avLst/>
              </a:prstGeom>
              <a:grp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Paris</a:t>
                </a:r>
              </a:p>
            </p:txBody>
          </p:sp>
        </p:grpSp>
        <p:grpSp>
          <p:nvGrpSpPr>
            <p:cNvPr id="23" name="Group 22"/>
            <p:cNvGrpSpPr/>
            <p:nvPr/>
          </p:nvGrpSpPr>
          <p:grpSpPr>
            <a:xfrm>
              <a:off x="4492951" y="2995882"/>
              <a:ext cx="1551743" cy="1393526"/>
              <a:chOff x="4492952" y="2995882"/>
              <a:chExt cx="1280160" cy="1393526"/>
            </a:xfrm>
            <a:grpFill/>
          </p:grpSpPr>
          <p:sp>
            <p:nvSpPr>
              <p:cNvPr id="48" name="Rectangle 47"/>
              <p:cNvSpPr/>
              <p:nvPr/>
            </p:nvSpPr>
            <p:spPr bwMode="auto">
              <a:xfrm>
                <a:off x="4492952" y="2995882"/>
                <a:ext cx="1280160" cy="224906"/>
              </a:xfrm>
              <a:prstGeom prst="rect">
                <a:avLst/>
              </a:prstGeom>
              <a:grp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Exports</a:t>
                </a:r>
              </a:p>
            </p:txBody>
          </p:sp>
          <p:sp>
            <p:nvSpPr>
              <p:cNvPr id="49" name="Rectangle 48"/>
              <p:cNvSpPr/>
              <p:nvPr/>
            </p:nvSpPr>
            <p:spPr bwMode="auto">
              <a:xfrm>
                <a:off x="5172017" y="3772798"/>
                <a:ext cx="601095" cy="224906"/>
              </a:xfrm>
              <a:prstGeom prst="rect">
                <a:avLst/>
              </a:prstGeom>
              <a:grp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City</a:t>
                </a:r>
              </a:p>
            </p:txBody>
          </p:sp>
          <p:sp>
            <p:nvSpPr>
              <p:cNvPr id="50" name="Rectangle 49"/>
              <p:cNvSpPr/>
              <p:nvPr/>
            </p:nvSpPr>
            <p:spPr bwMode="auto">
              <a:xfrm>
                <a:off x="4492952" y="3772798"/>
                <a:ext cx="608406" cy="224906"/>
              </a:xfrm>
              <a:prstGeom prst="rect">
                <a:avLst/>
              </a:prstGeom>
              <a:grp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City</a:t>
                </a:r>
              </a:p>
            </p:txBody>
          </p:sp>
          <p:sp>
            <p:nvSpPr>
              <p:cNvPr id="51" name="Rectangle 50"/>
              <p:cNvSpPr/>
              <p:nvPr/>
            </p:nvSpPr>
            <p:spPr bwMode="auto">
              <a:xfrm>
                <a:off x="4492952" y="4164502"/>
                <a:ext cx="614582" cy="224906"/>
              </a:xfrm>
              <a:prstGeom prst="rect">
                <a:avLst/>
              </a:prstGeom>
              <a:grp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Moscow</a:t>
                </a:r>
              </a:p>
            </p:txBody>
          </p:sp>
          <p:sp>
            <p:nvSpPr>
              <p:cNvPr id="52" name="Rectangle 51"/>
              <p:cNvSpPr/>
              <p:nvPr/>
            </p:nvSpPr>
            <p:spPr bwMode="auto">
              <a:xfrm>
                <a:off x="5169608" y="4164502"/>
                <a:ext cx="603503" cy="224906"/>
              </a:xfrm>
              <a:prstGeom prst="rect">
                <a:avLst/>
              </a:prstGeom>
              <a:grp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Athens</a:t>
                </a:r>
              </a:p>
            </p:txBody>
          </p:sp>
          <p:sp>
            <p:nvSpPr>
              <p:cNvPr id="53" name="Rectangle 52"/>
              <p:cNvSpPr/>
              <p:nvPr/>
            </p:nvSpPr>
            <p:spPr bwMode="auto">
              <a:xfrm>
                <a:off x="4493904" y="3381094"/>
                <a:ext cx="613630" cy="224906"/>
              </a:xfrm>
              <a:prstGeom prst="rect">
                <a:avLst/>
              </a:prstGeom>
              <a:grp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0</a:t>
                </a:r>
              </a:p>
            </p:txBody>
          </p:sp>
          <p:sp>
            <p:nvSpPr>
              <p:cNvPr id="54" name="Rectangle 53"/>
              <p:cNvSpPr/>
              <p:nvPr/>
            </p:nvSpPr>
            <p:spPr bwMode="auto">
              <a:xfrm>
                <a:off x="5169608" y="3381094"/>
                <a:ext cx="603504" cy="224906"/>
              </a:xfrm>
              <a:prstGeom prst="rect">
                <a:avLst/>
              </a:prstGeom>
              <a:grp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1</a:t>
                </a:r>
              </a:p>
            </p:txBody>
          </p:sp>
        </p:grpSp>
        <p:cxnSp>
          <p:nvCxnSpPr>
            <p:cNvPr id="24" name="Elbow Connector 23"/>
            <p:cNvCxnSpPr>
              <a:endCxn id="236" idx="0"/>
            </p:cNvCxnSpPr>
            <p:nvPr/>
          </p:nvCxnSpPr>
          <p:spPr>
            <a:xfrm rot="10800000" flipV="1">
              <a:off x="2107129" y="2857418"/>
              <a:ext cx="1800094" cy="138463"/>
            </a:xfrm>
            <a:prstGeom prst="bentConnector2">
              <a:avLst/>
            </a:prstGeom>
            <a:grpFill/>
            <a:ln w="19050">
              <a:solidFill>
                <a:schemeClr val="tx1"/>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5" name="Elbow Connector 24"/>
            <p:cNvCxnSpPr>
              <a:endCxn id="266" idx="0"/>
            </p:cNvCxnSpPr>
            <p:nvPr/>
          </p:nvCxnSpPr>
          <p:spPr>
            <a:xfrm>
              <a:off x="3907223" y="2857419"/>
              <a:ext cx="1361600" cy="138463"/>
            </a:xfrm>
            <a:prstGeom prst="bentConnector2">
              <a:avLst/>
            </a:prstGeom>
            <a:grpFill/>
            <a:ln w="19050">
              <a:solidFill>
                <a:schemeClr val="tx1"/>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stCxn id="260" idx="2"/>
            </p:cNvCxnSpPr>
            <p:nvPr/>
          </p:nvCxnSpPr>
          <p:spPr>
            <a:xfrm>
              <a:off x="3907225" y="2744965"/>
              <a:ext cx="639" cy="246760"/>
            </a:xfrm>
            <a:prstGeom prst="straightConnector1">
              <a:avLst/>
            </a:prstGeom>
            <a:grpFill/>
            <a:ln w="19050">
              <a:solidFill>
                <a:schemeClr val="tx1"/>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a:off x="3907225" y="3222993"/>
              <a:ext cx="1" cy="148876"/>
            </a:xfrm>
            <a:prstGeom prst="straightConnector1">
              <a:avLst/>
            </a:prstGeom>
            <a:grpFill/>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flipH="1">
              <a:off x="4862203" y="3222993"/>
              <a:ext cx="1" cy="148876"/>
            </a:xfrm>
            <a:prstGeom prst="straightConnector1">
              <a:avLst/>
            </a:prstGeom>
            <a:grpFill/>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flipH="1">
              <a:off x="5674016" y="3222993"/>
              <a:ext cx="1" cy="148876"/>
            </a:xfrm>
            <a:prstGeom prst="straightConnector1">
              <a:avLst/>
            </a:prstGeom>
            <a:grpFill/>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flipH="1">
              <a:off x="4862203" y="3612292"/>
              <a:ext cx="1" cy="163764"/>
            </a:xfrm>
            <a:prstGeom prst="straightConnector1">
              <a:avLst/>
            </a:prstGeom>
            <a:grpFill/>
            <a:ln w="19050">
              <a:solidFill>
                <a:schemeClr val="tx1"/>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flipH="1">
              <a:off x="5674016" y="3612292"/>
              <a:ext cx="1" cy="163764"/>
            </a:xfrm>
            <a:prstGeom prst="straightConnector1">
              <a:avLst/>
            </a:prstGeom>
            <a:grpFill/>
            <a:ln w="19050">
              <a:solidFill>
                <a:schemeClr val="tx1"/>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flipH="1">
              <a:off x="4862203" y="4000628"/>
              <a:ext cx="1" cy="163764"/>
            </a:xfrm>
            <a:prstGeom prst="straightConnector1">
              <a:avLst/>
            </a:prstGeom>
            <a:grpFill/>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flipH="1">
              <a:off x="5674016" y="4000628"/>
              <a:ext cx="1" cy="163764"/>
            </a:xfrm>
            <a:prstGeom prst="straightConnector1">
              <a:avLst/>
            </a:prstGeom>
            <a:grpFill/>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flipH="1">
              <a:off x="1473630" y="3222993"/>
              <a:ext cx="1" cy="148876"/>
            </a:xfrm>
            <a:prstGeom prst="straightConnector1">
              <a:avLst/>
            </a:prstGeom>
            <a:grpFill/>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flipH="1">
              <a:off x="2731911" y="3222993"/>
              <a:ext cx="1" cy="148876"/>
            </a:xfrm>
            <a:prstGeom prst="straightConnector1">
              <a:avLst/>
            </a:prstGeom>
            <a:grpFill/>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flipH="1">
              <a:off x="1874894" y="3612292"/>
              <a:ext cx="1" cy="163764"/>
            </a:xfrm>
            <a:prstGeom prst="straightConnector1">
              <a:avLst/>
            </a:prstGeom>
            <a:grpFill/>
            <a:ln w="19050">
              <a:solidFill>
                <a:schemeClr val="tx1"/>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flipH="1">
              <a:off x="2503377" y="3612292"/>
              <a:ext cx="1" cy="163764"/>
            </a:xfrm>
            <a:prstGeom prst="straightConnector1">
              <a:avLst/>
            </a:prstGeom>
            <a:grpFill/>
            <a:ln w="19050">
              <a:solidFill>
                <a:schemeClr val="tx1"/>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flipH="1">
              <a:off x="1264179" y="4000628"/>
              <a:ext cx="1" cy="163764"/>
            </a:xfrm>
            <a:prstGeom prst="straightConnector1">
              <a:avLst/>
            </a:prstGeom>
            <a:grpFill/>
            <a:ln w="19050">
              <a:solidFill>
                <a:schemeClr val="tx1"/>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flipH="1">
              <a:off x="1952344" y="4000628"/>
              <a:ext cx="1" cy="163764"/>
            </a:xfrm>
            <a:prstGeom prst="straightConnector1">
              <a:avLst/>
            </a:prstGeom>
            <a:grpFill/>
            <a:ln w="19050">
              <a:solidFill>
                <a:schemeClr val="tx1"/>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flipH="1">
              <a:off x="2557059" y="4000628"/>
              <a:ext cx="1" cy="163764"/>
            </a:xfrm>
            <a:prstGeom prst="straightConnector1">
              <a:avLst/>
            </a:prstGeom>
            <a:grpFill/>
            <a:ln w="19050">
              <a:solidFill>
                <a:schemeClr val="tx1"/>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flipH="1">
              <a:off x="3123491" y="4000628"/>
              <a:ext cx="1" cy="163764"/>
            </a:xfrm>
            <a:prstGeom prst="straightConnector1">
              <a:avLst/>
            </a:prstGeom>
            <a:grpFill/>
            <a:ln w="19050">
              <a:solidFill>
                <a:schemeClr val="tx1"/>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sp>
          <p:nvSpPr>
            <p:cNvPr id="42" name="Rectangle 41"/>
            <p:cNvSpPr/>
            <p:nvPr/>
          </p:nvSpPr>
          <p:spPr bwMode="auto">
            <a:xfrm>
              <a:off x="3753381" y="2520059"/>
              <a:ext cx="307688" cy="224906"/>
            </a:xfrm>
            <a:prstGeom prst="rect">
              <a:avLst/>
            </a:prstGeom>
            <a:solidFill>
              <a:schemeClr val="bg2">
                <a:lumMod val="75000"/>
              </a:schemeClr>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dirty="0">
                <a:solidFill>
                  <a:schemeClr val="tx1"/>
                </a:solidFill>
                <a:ea typeface="Segoe UI" pitchFamily="34" charset="0"/>
                <a:cs typeface="Segoe UI" pitchFamily="34" charset="0"/>
              </a:endParaRPr>
            </a:p>
          </p:txBody>
        </p:sp>
        <p:grpSp>
          <p:nvGrpSpPr>
            <p:cNvPr id="43" name="Group 42"/>
            <p:cNvGrpSpPr/>
            <p:nvPr/>
          </p:nvGrpSpPr>
          <p:grpSpPr>
            <a:xfrm>
              <a:off x="897026" y="3381094"/>
              <a:ext cx="2418197" cy="224906"/>
              <a:chOff x="897027" y="3369664"/>
              <a:chExt cx="2129880" cy="224906"/>
            </a:xfrm>
            <a:grpFill/>
          </p:grpSpPr>
          <p:sp>
            <p:nvSpPr>
              <p:cNvPr id="46" name="Rectangle 45"/>
              <p:cNvSpPr/>
              <p:nvPr/>
            </p:nvSpPr>
            <p:spPr bwMode="auto">
              <a:xfrm>
                <a:off x="897027" y="3369664"/>
                <a:ext cx="1026412" cy="224906"/>
              </a:xfrm>
              <a:prstGeom prst="rect">
                <a:avLst/>
              </a:prstGeom>
              <a:grp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0</a:t>
                </a:r>
              </a:p>
            </p:txBody>
          </p:sp>
          <p:sp>
            <p:nvSpPr>
              <p:cNvPr id="47" name="Rectangle 46"/>
              <p:cNvSpPr/>
              <p:nvPr/>
            </p:nvSpPr>
            <p:spPr bwMode="auto">
              <a:xfrm>
                <a:off x="2002779" y="3369664"/>
                <a:ext cx="1024128" cy="224906"/>
              </a:xfrm>
              <a:prstGeom prst="rect">
                <a:avLst/>
              </a:prstGeom>
              <a:grp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1</a:t>
                </a:r>
              </a:p>
            </p:txBody>
          </p:sp>
        </p:grpSp>
        <p:cxnSp>
          <p:nvCxnSpPr>
            <p:cNvPr id="44" name="Straight Arrow Connector 43"/>
            <p:cNvCxnSpPr/>
            <p:nvPr/>
          </p:nvCxnSpPr>
          <p:spPr>
            <a:xfrm flipH="1">
              <a:off x="3120251" y="3612292"/>
              <a:ext cx="1" cy="163764"/>
            </a:xfrm>
            <a:prstGeom prst="straightConnector1">
              <a:avLst/>
            </a:prstGeom>
            <a:grpFill/>
            <a:ln w="19050">
              <a:solidFill>
                <a:schemeClr val="tx1"/>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flipH="1">
              <a:off x="1254707" y="3612292"/>
              <a:ext cx="1" cy="163764"/>
            </a:xfrm>
            <a:prstGeom prst="straightConnector1">
              <a:avLst/>
            </a:prstGeom>
            <a:grpFill/>
            <a:ln w="19050">
              <a:solidFill>
                <a:schemeClr val="tx1"/>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28931662"/>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48106" y="2533726"/>
            <a:ext cx="4348499" cy="694076"/>
          </a:xfrm>
          <a:prstGeom prst="rect">
            <a:avLst/>
          </a:prstGeom>
        </p:spPr>
        <p:txBody>
          <a:bodyPr vert="horz" wrap="square" lIns="99015" tIns="49506" rIns="99015" bIns="49506" rtlCol="0" anchor="t" anchorCtr="0">
            <a:noAutofit/>
          </a:bodyPr>
          <a:lstStyle>
            <a:lvl1pPr algn="l" defTabSz="1097088" rtl="0" eaLnBrk="1" latinLnBrk="0" hangingPunct="1">
              <a:lnSpc>
                <a:spcPct val="90000"/>
              </a:lnSpc>
              <a:spcBef>
                <a:spcPct val="0"/>
              </a:spcBef>
              <a:buNone/>
              <a:defRPr lang="en-US" sz="4800" b="0" kern="1200" cap="none" spc="-180" baseline="0" dirty="0">
                <a:ln w="3175">
                  <a:noFill/>
                </a:ln>
                <a:solidFill>
                  <a:schemeClr val="tx1">
                    <a:alpha val="99000"/>
                  </a:schemeClr>
                </a:solidFill>
                <a:effectLst/>
                <a:latin typeface="Segoe UI Light" pitchFamily="34" charset="0"/>
                <a:ea typeface="+mj-ea"/>
                <a:cs typeface="+mj-cs"/>
              </a:defRPr>
            </a:lvl1pPr>
          </a:lstStyle>
          <a:p>
            <a:pPr defTabSz="914126"/>
            <a:r>
              <a:rPr lang="en-US" sz="2353" spc="0">
                <a:solidFill>
                  <a:schemeClr val="tx2">
                    <a:lumMod val="50000"/>
                  </a:schemeClr>
                </a:solidFill>
                <a:latin typeface="Segoe UI"/>
                <a:ea typeface="Segoe UI" panose="020B0502040204020203" pitchFamily="34" charset="0"/>
                <a:cs typeface="Segoe UI Light" panose="020B0502040204020203" pitchFamily="34" charset="0"/>
              </a:rPr>
              <a:t>Query and indexing tips</a:t>
            </a:r>
            <a:endParaRPr sz="2353" spc="0" dirty="0">
              <a:solidFill>
                <a:schemeClr val="tx2">
                  <a:lumMod val="50000"/>
                </a:schemeClr>
              </a:solidFill>
              <a:latin typeface="Segoe UI"/>
              <a:ea typeface="Segoe UI" panose="020B0502040204020203" pitchFamily="34" charset="0"/>
              <a:cs typeface="Segoe UI Light" panose="020B0502040204020203" pitchFamily="34" charset="0"/>
            </a:endParaRPr>
          </a:p>
        </p:txBody>
      </p:sp>
      <p:sp>
        <p:nvSpPr>
          <p:cNvPr id="14" name="Text Placeholder 4"/>
          <p:cNvSpPr>
            <a:spLocks noGrp="1"/>
          </p:cNvSpPr>
          <p:nvPr>
            <p:ph idx="4294967295"/>
          </p:nvPr>
        </p:nvSpPr>
        <p:spPr>
          <a:xfrm>
            <a:off x="3895725" y="912813"/>
            <a:ext cx="7921331" cy="4168775"/>
          </a:xfrm>
        </p:spPr>
        <p:txBody>
          <a:bodyPr/>
          <a:lstStyle/>
          <a:p>
            <a:pPr marL="182880" indent="0">
              <a:spcAft>
                <a:spcPts val="1200"/>
              </a:spcAft>
              <a:buNone/>
            </a:pPr>
            <a:r>
              <a:rPr lang="en-US" sz="2800" dirty="0">
                <a:solidFill>
                  <a:srgbClr val="44546A"/>
                </a:solidFill>
              </a:rPr>
              <a:t>Consider query needs and index policies (index policies are currently immutable)</a:t>
            </a:r>
          </a:p>
          <a:p>
            <a:pPr marL="182880" indent="0">
              <a:spcAft>
                <a:spcPts val="1200"/>
              </a:spcAft>
              <a:buNone/>
            </a:pPr>
            <a:r>
              <a:rPr lang="en-US" sz="2800" dirty="0">
                <a:solidFill>
                  <a:srgbClr val="44546A"/>
                </a:solidFill>
              </a:rPr>
              <a:t>Understand query costs and limits, and avoid scans</a:t>
            </a:r>
          </a:p>
          <a:p>
            <a:pPr marL="182880" indent="0">
              <a:spcAft>
                <a:spcPts val="1200"/>
              </a:spcAft>
              <a:buNone/>
            </a:pPr>
            <a:r>
              <a:rPr lang="en-US" sz="2800" dirty="0">
                <a:solidFill>
                  <a:srgbClr val="44546A"/>
                </a:solidFill>
              </a:rPr>
              <a:t>Pre-aggregate where possible</a:t>
            </a:r>
          </a:p>
          <a:p>
            <a:pPr marL="182880" indent="0">
              <a:spcAft>
                <a:spcPts val="1200"/>
              </a:spcAft>
              <a:buNone/>
            </a:pPr>
            <a:endParaRPr lang="en-US" sz="2800" dirty="0"/>
          </a:p>
        </p:txBody>
      </p:sp>
    </p:spTree>
    <p:extLst>
      <p:ext uri="{BB962C8B-B14F-4D97-AF65-F5344CB8AC3E}">
        <p14:creationId xmlns:p14="http://schemas.microsoft.com/office/powerpoint/2010/main" val="1942565964"/>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48106" y="2533726"/>
            <a:ext cx="4348499" cy="694076"/>
          </a:xfrm>
          <a:prstGeom prst="rect">
            <a:avLst/>
          </a:prstGeom>
        </p:spPr>
        <p:txBody>
          <a:bodyPr vert="horz" wrap="square" lIns="99015" tIns="49506" rIns="99015" bIns="49506" rtlCol="0" anchor="t" anchorCtr="0">
            <a:noAutofit/>
          </a:bodyPr>
          <a:lstStyle>
            <a:lvl1pPr algn="l" defTabSz="1097088" rtl="0" eaLnBrk="1" latinLnBrk="0" hangingPunct="1">
              <a:lnSpc>
                <a:spcPct val="90000"/>
              </a:lnSpc>
              <a:spcBef>
                <a:spcPct val="0"/>
              </a:spcBef>
              <a:buNone/>
              <a:defRPr lang="en-US" sz="4800" b="0" kern="1200" cap="none" spc="-180" baseline="0" dirty="0">
                <a:ln w="3175">
                  <a:noFill/>
                </a:ln>
                <a:solidFill>
                  <a:schemeClr val="tx1">
                    <a:alpha val="99000"/>
                  </a:schemeClr>
                </a:solidFill>
                <a:effectLst/>
                <a:latin typeface="Segoe UI Light" pitchFamily="34" charset="0"/>
                <a:ea typeface="+mj-ea"/>
                <a:cs typeface="+mj-cs"/>
              </a:defRPr>
            </a:lvl1pPr>
          </a:lstStyle>
          <a:p>
            <a:pPr defTabSz="914126"/>
            <a:r>
              <a:rPr lang="en-US" sz="2353" spc="0">
                <a:solidFill>
                  <a:schemeClr val="tx2">
                    <a:lumMod val="50000"/>
                  </a:schemeClr>
                </a:solidFill>
                <a:latin typeface="Segoe UI"/>
                <a:ea typeface="Segoe UI" panose="020B0502040204020203" pitchFamily="34" charset="0"/>
                <a:cs typeface="Segoe UI Light" panose="020B0502040204020203" pitchFamily="34" charset="0"/>
              </a:rPr>
              <a:t> DocumentDB at Microsoft</a:t>
            </a:r>
            <a:endParaRPr sz="2353" spc="0" dirty="0">
              <a:solidFill>
                <a:schemeClr val="tx2">
                  <a:lumMod val="50000"/>
                </a:schemeClr>
              </a:solidFill>
              <a:latin typeface="Segoe UI"/>
              <a:ea typeface="Segoe UI" panose="020B0502040204020203" pitchFamily="34" charset="0"/>
              <a:cs typeface="Segoe UI Light" panose="020B0502040204020203" pitchFamily="34" charset="0"/>
            </a:endParaRPr>
          </a:p>
        </p:txBody>
      </p:sp>
      <p:sp>
        <p:nvSpPr>
          <p:cNvPr id="9" name="Title 1"/>
          <p:cNvSpPr txBox="1">
            <a:spLocks/>
          </p:cNvSpPr>
          <p:nvPr/>
        </p:nvSpPr>
        <p:spPr>
          <a:xfrm>
            <a:off x="4500742" y="1074871"/>
            <a:ext cx="7024312" cy="896425"/>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sz="2800" dirty="0">
                <a:solidFill>
                  <a:srgbClr val="44546A"/>
                </a:solidFill>
              </a:rPr>
              <a:t>over </a:t>
            </a:r>
            <a:r>
              <a:rPr sz="2800" b="1" dirty="0">
                <a:solidFill>
                  <a:srgbClr val="44546A"/>
                </a:solidFill>
              </a:rPr>
              <a:t>425 million </a:t>
            </a:r>
            <a:r>
              <a:rPr sz="2800" dirty="0">
                <a:solidFill>
                  <a:srgbClr val="44546A"/>
                </a:solidFill>
              </a:rPr>
              <a:t>unique users</a:t>
            </a:r>
          </a:p>
        </p:txBody>
      </p:sp>
      <p:sp>
        <p:nvSpPr>
          <p:cNvPr id="10" name="Title 1"/>
          <p:cNvSpPr txBox="1">
            <a:spLocks/>
          </p:cNvSpPr>
          <p:nvPr/>
        </p:nvSpPr>
        <p:spPr>
          <a:xfrm>
            <a:off x="4500742" y="1991090"/>
            <a:ext cx="7024312" cy="896425"/>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sz="2800" dirty="0">
                <a:solidFill>
                  <a:srgbClr val="44546A"/>
                </a:solidFill>
              </a:rPr>
              <a:t>store </a:t>
            </a:r>
            <a:r>
              <a:rPr sz="2800" b="1" dirty="0">
                <a:solidFill>
                  <a:srgbClr val="44546A"/>
                </a:solidFill>
              </a:rPr>
              <a:t>20TB</a:t>
            </a:r>
            <a:r>
              <a:rPr sz="2800" dirty="0">
                <a:solidFill>
                  <a:srgbClr val="44546A"/>
                </a:solidFill>
              </a:rPr>
              <a:t> of JSON document data</a:t>
            </a:r>
          </a:p>
        </p:txBody>
      </p:sp>
      <p:sp>
        <p:nvSpPr>
          <p:cNvPr id="11" name="Title 1"/>
          <p:cNvSpPr txBox="1">
            <a:spLocks/>
          </p:cNvSpPr>
          <p:nvPr/>
        </p:nvSpPr>
        <p:spPr>
          <a:xfrm>
            <a:off x="4512287" y="2891635"/>
            <a:ext cx="7024311" cy="896425"/>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sz="2800" dirty="0">
                <a:solidFill>
                  <a:srgbClr val="44546A"/>
                </a:solidFill>
              </a:rPr>
              <a:t>available </a:t>
            </a:r>
            <a:r>
              <a:rPr sz="2800" b="1" dirty="0">
                <a:solidFill>
                  <a:srgbClr val="44546A"/>
                </a:solidFill>
              </a:rPr>
              <a:t>globally</a:t>
            </a:r>
            <a:r>
              <a:rPr sz="2800" dirty="0">
                <a:solidFill>
                  <a:srgbClr val="44546A"/>
                </a:solidFill>
              </a:rPr>
              <a:t> to serve all markets</a:t>
            </a:r>
          </a:p>
        </p:txBody>
      </p:sp>
      <p:sp>
        <p:nvSpPr>
          <p:cNvPr id="12" name="Title 1"/>
          <p:cNvSpPr txBox="1">
            <a:spLocks/>
          </p:cNvSpPr>
          <p:nvPr/>
        </p:nvSpPr>
        <p:spPr>
          <a:xfrm>
            <a:off x="4512287" y="3792180"/>
            <a:ext cx="7050983" cy="896425"/>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sz="2800" dirty="0">
                <a:solidFill>
                  <a:srgbClr val="44546A"/>
                </a:solidFill>
              </a:rPr>
              <a:t>store for </a:t>
            </a:r>
            <a:r>
              <a:rPr sz="2800" b="1" dirty="0">
                <a:solidFill>
                  <a:srgbClr val="44546A"/>
                </a:solidFill>
              </a:rPr>
              <a:t>40+</a:t>
            </a:r>
            <a:r>
              <a:rPr sz="2800" dirty="0">
                <a:solidFill>
                  <a:srgbClr val="44546A"/>
                </a:solidFill>
              </a:rPr>
              <a:t> app / device combinations</a:t>
            </a:r>
          </a:p>
        </p:txBody>
      </p:sp>
      <p:sp>
        <p:nvSpPr>
          <p:cNvPr id="13" name="Title 1"/>
          <p:cNvSpPr txBox="1">
            <a:spLocks/>
          </p:cNvSpPr>
          <p:nvPr/>
        </p:nvSpPr>
        <p:spPr>
          <a:xfrm>
            <a:off x="4500742" y="4692726"/>
            <a:ext cx="7050983" cy="896425"/>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sz="2800" dirty="0">
                <a:solidFill>
                  <a:srgbClr val="44546A"/>
                </a:solidFill>
              </a:rPr>
              <a:t>under </a:t>
            </a:r>
            <a:r>
              <a:rPr sz="2800" b="1" dirty="0">
                <a:solidFill>
                  <a:srgbClr val="44546A"/>
                </a:solidFill>
              </a:rPr>
              <a:t>15ms</a:t>
            </a:r>
            <a:r>
              <a:rPr sz="2800" dirty="0">
                <a:solidFill>
                  <a:srgbClr val="44546A"/>
                </a:solidFill>
              </a:rPr>
              <a:t> writes and single digit ms reads</a:t>
            </a:r>
          </a:p>
        </p:txBody>
      </p:sp>
    </p:spTree>
    <p:extLst>
      <p:ext uri="{BB962C8B-B14F-4D97-AF65-F5344CB8AC3E}">
        <p14:creationId xmlns:p14="http://schemas.microsoft.com/office/powerpoint/2010/main" val="1359846546"/>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0"/>
            <a:ext cx="12192000" cy="6858000"/>
          </a:xfrm>
        </p:spPr>
        <p:txBody>
          <a:bodyPr/>
          <a:lstStyle/>
          <a:p>
            <a:pPr algn="ctr"/>
            <a:r>
              <a:rPr lang="en-US" sz="6600" dirty="0" err="1"/>
              <a:t>Redis</a:t>
            </a:r>
            <a:r>
              <a:rPr lang="en-US" sz="6600" dirty="0"/>
              <a:t> Cache</a:t>
            </a:r>
            <a:endParaRPr lang="en-US" sz="11500" dirty="0"/>
          </a:p>
        </p:txBody>
      </p:sp>
      <p:pic>
        <p:nvPicPr>
          <p:cNvPr id="7" name="Picture 6"/>
          <p:cNvPicPr>
            <a:picLocks noChangeAspect="1"/>
          </p:cNvPicPr>
          <p:nvPr/>
        </p:nvPicPr>
        <p:blipFill>
          <a:blip r:embed="rId2"/>
          <a:stretch>
            <a:fillRect/>
          </a:stretch>
        </p:blipFill>
        <p:spPr>
          <a:xfrm>
            <a:off x="5475085" y="496464"/>
            <a:ext cx="1242589" cy="1077503"/>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71376" y="4619496"/>
            <a:ext cx="2057400" cy="1752600"/>
          </a:xfrm>
          <a:prstGeom prst="rect">
            <a:avLst/>
          </a:prstGeom>
        </p:spPr>
      </p:pic>
    </p:spTree>
    <p:extLst>
      <p:ext uri="{BB962C8B-B14F-4D97-AF65-F5344CB8AC3E}">
        <p14:creationId xmlns:p14="http://schemas.microsoft.com/office/powerpoint/2010/main" val="956215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2"/>
          </p:nvPr>
        </p:nvSpPr>
        <p:spPr>
          <a:xfrm>
            <a:off x="586224" y="3873501"/>
            <a:ext cx="11019553" cy="950913"/>
          </a:xfrm>
        </p:spPr>
        <p:txBody>
          <a:bodyPr/>
          <a:lstStyle/>
          <a:p>
            <a:pPr defTabSz="914400">
              <a:tabLst>
                <a:tab pos="10804525" algn="r"/>
              </a:tabLst>
            </a:pPr>
            <a:r>
              <a:rPr lang="en-US" dirty="0"/>
              <a:t>Block Blob	Page Blob</a:t>
            </a:r>
          </a:p>
          <a:p>
            <a:endParaRPr lang="en-US" dirty="0"/>
          </a:p>
        </p:txBody>
      </p:sp>
      <p:sp>
        <p:nvSpPr>
          <p:cNvPr id="3" name="Title 2"/>
          <p:cNvSpPr>
            <a:spLocks noGrp="1"/>
          </p:cNvSpPr>
          <p:nvPr>
            <p:ph type="title"/>
          </p:nvPr>
        </p:nvSpPr>
        <p:spPr>
          <a:prstGeom prst="rect">
            <a:avLst/>
          </a:prstGeom>
        </p:spPr>
        <p:txBody>
          <a:bodyPr/>
          <a:lstStyle/>
          <a:p>
            <a:r>
              <a:rPr lang="en-US" dirty="0"/>
              <a:t>Two Types of Blobs Under the Hood</a:t>
            </a:r>
          </a:p>
        </p:txBody>
      </p:sp>
    </p:spTree>
    <p:extLst>
      <p:ext uri="{BB962C8B-B14F-4D97-AF65-F5344CB8AC3E}">
        <p14:creationId xmlns:p14="http://schemas.microsoft.com/office/powerpoint/2010/main" val="41460606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prstGeom prst="rect">
            <a:avLst/>
          </a:prstGeom>
        </p:spPr>
        <p:txBody>
          <a:bodyPr>
            <a:noAutofit/>
          </a:bodyPr>
          <a:lstStyle/>
          <a:p>
            <a:pPr marL="0" algn="ctr"/>
            <a:r>
              <a:rPr lang="en-US" sz="6000" dirty="0">
                <a:latin typeface="Segoe UI Light" charset="0"/>
              </a:rPr>
              <a:t>High throughput, consistent low-latency data access to power fast, scalable Azure applications</a:t>
            </a:r>
          </a:p>
        </p:txBody>
      </p:sp>
    </p:spTree>
    <p:extLst>
      <p:ext uri="{BB962C8B-B14F-4D97-AF65-F5344CB8AC3E}">
        <p14:creationId xmlns:p14="http://schemas.microsoft.com/office/powerpoint/2010/main" val="431208513"/>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48106" y="2533726"/>
            <a:ext cx="4348499" cy="694076"/>
          </a:xfrm>
          <a:prstGeom prst="rect">
            <a:avLst/>
          </a:prstGeom>
        </p:spPr>
        <p:txBody>
          <a:bodyPr vert="horz" wrap="square" lIns="99015" tIns="49506" rIns="99015" bIns="49506" rtlCol="0" anchor="t" anchorCtr="0">
            <a:noAutofit/>
          </a:bodyPr>
          <a:lstStyle>
            <a:lvl1pPr algn="l" defTabSz="1097088" rtl="0" eaLnBrk="1" latinLnBrk="0" hangingPunct="1">
              <a:lnSpc>
                <a:spcPct val="90000"/>
              </a:lnSpc>
              <a:spcBef>
                <a:spcPct val="0"/>
              </a:spcBef>
              <a:buNone/>
              <a:defRPr lang="en-US" sz="4800" b="0" kern="1200" cap="none" spc="-180" baseline="0" dirty="0">
                <a:ln w="3175">
                  <a:noFill/>
                </a:ln>
                <a:solidFill>
                  <a:schemeClr val="tx1">
                    <a:alpha val="99000"/>
                  </a:schemeClr>
                </a:solidFill>
                <a:effectLst/>
                <a:latin typeface="Segoe UI Light" pitchFamily="34" charset="0"/>
                <a:ea typeface="+mj-ea"/>
                <a:cs typeface="+mj-cs"/>
              </a:defRPr>
            </a:lvl1pPr>
          </a:lstStyle>
          <a:p>
            <a:pPr defTabSz="914126"/>
            <a:r>
              <a:rPr lang="en-US" sz="2353" spc="0" dirty="0">
                <a:solidFill>
                  <a:schemeClr val="tx2">
                    <a:lumMod val="50000"/>
                  </a:schemeClr>
                </a:solidFill>
                <a:latin typeface="Segoe UI"/>
                <a:ea typeface="Segoe UI" panose="020B0502040204020203" pitchFamily="34" charset="0"/>
                <a:cs typeface="Segoe UI Light" panose="020B0502040204020203" pitchFamily="34" charset="0"/>
              </a:rPr>
              <a:t> Azure Redis Cache</a:t>
            </a:r>
            <a:endParaRPr sz="2353" spc="0" dirty="0">
              <a:solidFill>
                <a:schemeClr val="tx2">
                  <a:lumMod val="50000"/>
                </a:schemeClr>
              </a:solidFill>
              <a:latin typeface="Segoe UI"/>
              <a:ea typeface="Segoe UI" panose="020B0502040204020203" pitchFamily="34" charset="0"/>
              <a:cs typeface="Segoe UI Light" panose="020B0502040204020203" pitchFamily="34" charset="0"/>
            </a:endParaRPr>
          </a:p>
        </p:txBody>
      </p:sp>
      <p:sp>
        <p:nvSpPr>
          <p:cNvPr id="9" name="Title 1"/>
          <p:cNvSpPr txBox="1">
            <a:spLocks/>
          </p:cNvSpPr>
          <p:nvPr/>
        </p:nvSpPr>
        <p:spPr>
          <a:xfrm>
            <a:off x="4500742" y="1074871"/>
            <a:ext cx="7024312" cy="896425"/>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2800">
                <a:solidFill>
                  <a:srgbClr val="44546A"/>
                </a:solidFill>
              </a:rPr>
              <a:t>Fully managed</a:t>
            </a:r>
            <a:endParaRPr sz="2800" dirty="0">
              <a:solidFill>
                <a:srgbClr val="44546A"/>
              </a:solidFill>
            </a:endParaRPr>
          </a:p>
        </p:txBody>
      </p:sp>
      <p:sp>
        <p:nvSpPr>
          <p:cNvPr id="10" name="Title 1"/>
          <p:cNvSpPr txBox="1">
            <a:spLocks/>
          </p:cNvSpPr>
          <p:nvPr/>
        </p:nvSpPr>
        <p:spPr>
          <a:xfrm>
            <a:off x="4500742" y="1991090"/>
            <a:ext cx="7024312" cy="896425"/>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2800" dirty="0">
                <a:solidFill>
                  <a:srgbClr val="44546A"/>
                </a:solidFill>
              </a:rPr>
              <a:t>High </a:t>
            </a:r>
            <a:r>
              <a:rPr lang="en-US" sz="2800">
                <a:solidFill>
                  <a:srgbClr val="44546A"/>
                </a:solidFill>
              </a:rPr>
              <a:t>throughput</a:t>
            </a:r>
            <a:endParaRPr sz="2800" dirty="0">
              <a:solidFill>
                <a:srgbClr val="44546A"/>
              </a:solidFill>
            </a:endParaRPr>
          </a:p>
        </p:txBody>
      </p:sp>
      <p:sp>
        <p:nvSpPr>
          <p:cNvPr id="11" name="Title 1"/>
          <p:cNvSpPr txBox="1">
            <a:spLocks/>
          </p:cNvSpPr>
          <p:nvPr/>
        </p:nvSpPr>
        <p:spPr>
          <a:xfrm>
            <a:off x="4512287" y="2891635"/>
            <a:ext cx="7024311" cy="896425"/>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2800" dirty="0">
                <a:solidFill>
                  <a:srgbClr val="44546A"/>
                </a:solidFill>
              </a:rPr>
              <a:t>Low Latency</a:t>
            </a:r>
            <a:endParaRPr sz="2800" dirty="0">
              <a:solidFill>
                <a:srgbClr val="44546A"/>
              </a:solidFill>
            </a:endParaRPr>
          </a:p>
        </p:txBody>
      </p:sp>
      <p:sp>
        <p:nvSpPr>
          <p:cNvPr id="12" name="Title 1"/>
          <p:cNvSpPr txBox="1">
            <a:spLocks/>
          </p:cNvSpPr>
          <p:nvPr/>
        </p:nvSpPr>
        <p:spPr>
          <a:xfrm>
            <a:off x="4512287" y="3792180"/>
            <a:ext cx="7050983" cy="896425"/>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2800">
                <a:solidFill>
                  <a:srgbClr val="44546A"/>
                </a:solidFill>
              </a:rPr>
              <a:t>High performance</a:t>
            </a:r>
            <a:endParaRPr sz="2800" dirty="0">
              <a:solidFill>
                <a:srgbClr val="44546A"/>
              </a:solidFill>
            </a:endParaRPr>
          </a:p>
        </p:txBody>
      </p:sp>
      <p:sp>
        <p:nvSpPr>
          <p:cNvPr id="13" name="Title 1"/>
          <p:cNvSpPr txBox="1">
            <a:spLocks/>
          </p:cNvSpPr>
          <p:nvPr/>
        </p:nvSpPr>
        <p:spPr>
          <a:xfrm>
            <a:off x="4500742" y="4692726"/>
            <a:ext cx="7050983" cy="896425"/>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2800">
                <a:solidFill>
                  <a:srgbClr val="44546A"/>
                </a:solidFill>
              </a:rPr>
              <a:t>Secure</a:t>
            </a:r>
            <a:endParaRPr sz="2800" dirty="0">
              <a:solidFill>
                <a:srgbClr val="44546A"/>
              </a:solidFill>
            </a:endParaRPr>
          </a:p>
        </p:txBody>
      </p:sp>
    </p:spTree>
    <p:extLst>
      <p:ext uri="{BB962C8B-B14F-4D97-AF65-F5344CB8AC3E}">
        <p14:creationId xmlns:p14="http://schemas.microsoft.com/office/powerpoint/2010/main" val="2035523149"/>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32764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prstGeom prst="rect">
            <a:avLst/>
          </a:prstGeom>
        </p:spPr>
        <p:txBody>
          <a:bodyPr>
            <a:normAutofit fontScale="90000"/>
          </a:bodyPr>
          <a:lstStyle/>
          <a:p>
            <a:r>
              <a:rPr lang="en-US" dirty="0"/>
              <a:t>Block Blob</a:t>
            </a:r>
          </a:p>
        </p:txBody>
      </p:sp>
      <p:sp>
        <p:nvSpPr>
          <p:cNvPr id="2" name="Content Placeholder 1"/>
          <p:cNvSpPr>
            <a:spLocks noGrp="1"/>
          </p:cNvSpPr>
          <p:nvPr>
            <p:ph sz="quarter" idx="10"/>
          </p:nvPr>
        </p:nvSpPr>
        <p:spPr/>
        <p:txBody>
          <a:bodyPr/>
          <a:lstStyle/>
          <a:p>
            <a:pPr marL="0" indent="0" defTabSz="914099" fontAlgn="base">
              <a:spcAft>
                <a:spcPts val="1200"/>
              </a:spcAft>
              <a:buNone/>
            </a:pPr>
            <a:r>
              <a:rPr lang="en-US" sz="3200" dirty="0"/>
              <a:t>Targeted at streaming workloads</a:t>
            </a:r>
          </a:p>
          <a:p>
            <a:pPr marL="0" indent="0" defTabSz="914099" fontAlgn="base">
              <a:spcAft>
                <a:spcPts val="1200"/>
              </a:spcAft>
              <a:buNone/>
            </a:pPr>
            <a:r>
              <a:rPr lang="en-US" sz="3200" dirty="0"/>
              <a:t>Each blob consists of a sequence of blocks</a:t>
            </a:r>
          </a:p>
          <a:p>
            <a:pPr marL="0" indent="0" defTabSz="914099" fontAlgn="base">
              <a:spcAft>
                <a:spcPts val="1200"/>
              </a:spcAft>
              <a:buNone/>
            </a:pPr>
            <a:r>
              <a:rPr lang="en-US" sz="3200" dirty="0"/>
              <a:t>Each block is identified by a Block ID</a:t>
            </a:r>
          </a:p>
          <a:p>
            <a:pPr marL="0" indent="0" defTabSz="914099" fontAlgn="base">
              <a:spcAft>
                <a:spcPts val="1200"/>
              </a:spcAft>
              <a:buNone/>
            </a:pPr>
            <a:r>
              <a:rPr lang="en-US" sz="3200" dirty="0"/>
              <a:t>Size limit 200GB per blob</a:t>
            </a:r>
          </a:p>
          <a:p>
            <a:pPr marL="0" indent="0" defTabSz="914099" fontAlgn="base">
              <a:spcAft>
                <a:spcPts val="1200"/>
              </a:spcAft>
              <a:buNone/>
            </a:pPr>
            <a:r>
              <a:rPr lang="en-US" sz="3200" dirty="0"/>
              <a:t>Optimistic Concurrency via </a:t>
            </a:r>
            <a:r>
              <a:rPr lang="en-US" sz="3200" dirty="0" err="1"/>
              <a:t>Etags</a:t>
            </a:r>
            <a:endParaRPr lang="en-US" sz="3200" dirty="0"/>
          </a:p>
        </p:txBody>
      </p:sp>
    </p:spTree>
    <p:extLst>
      <p:ext uri="{BB962C8B-B14F-4D97-AF65-F5344CB8AC3E}">
        <p14:creationId xmlns:p14="http://schemas.microsoft.com/office/powerpoint/2010/main" val="1231756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prstGeom prst="rect">
            <a:avLst/>
          </a:prstGeom>
        </p:spPr>
        <p:txBody>
          <a:bodyPr>
            <a:normAutofit fontScale="90000"/>
          </a:bodyPr>
          <a:lstStyle/>
          <a:p>
            <a:r>
              <a:rPr lang="en-US" dirty="0"/>
              <a:t>Page Blob</a:t>
            </a:r>
          </a:p>
        </p:txBody>
      </p:sp>
      <p:sp>
        <p:nvSpPr>
          <p:cNvPr id="2" name="Content Placeholder 1"/>
          <p:cNvSpPr>
            <a:spLocks noGrp="1"/>
          </p:cNvSpPr>
          <p:nvPr>
            <p:ph sz="quarter" idx="10"/>
          </p:nvPr>
        </p:nvSpPr>
        <p:spPr/>
        <p:txBody>
          <a:bodyPr/>
          <a:lstStyle/>
          <a:p>
            <a:pPr marL="0" indent="0" defTabSz="914099" fontAlgn="base">
              <a:spcAft>
                <a:spcPts val="1200"/>
              </a:spcAft>
              <a:buNone/>
            </a:pPr>
            <a:r>
              <a:rPr lang="en-US" sz="3200" dirty="0"/>
              <a:t>Targeted at random read/write workloads</a:t>
            </a:r>
          </a:p>
          <a:p>
            <a:pPr marL="0" indent="0" defTabSz="914099" fontAlgn="base">
              <a:spcAft>
                <a:spcPts val="1200"/>
              </a:spcAft>
              <a:buNone/>
            </a:pPr>
            <a:r>
              <a:rPr lang="en-US" sz="3200" dirty="0"/>
              <a:t>Each blob consists of an array of pages </a:t>
            </a:r>
          </a:p>
          <a:p>
            <a:pPr marL="0" indent="0" defTabSz="914099" fontAlgn="base">
              <a:spcAft>
                <a:spcPts val="1200"/>
              </a:spcAft>
              <a:buNone/>
            </a:pPr>
            <a:r>
              <a:rPr lang="en-US" sz="3200" dirty="0"/>
              <a:t>Each page is identified by its offset from the start of the blob</a:t>
            </a:r>
          </a:p>
          <a:p>
            <a:pPr marL="0" indent="0" defTabSz="914099" fontAlgn="base">
              <a:spcAft>
                <a:spcPts val="1200"/>
              </a:spcAft>
              <a:buNone/>
            </a:pPr>
            <a:r>
              <a:rPr lang="en-US" sz="3200" dirty="0"/>
              <a:t>Size limit 1TB per blob</a:t>
            </a:r>
          </a:p>
          <a:p>
            <a:pPr marL="0" indent="0" defTabSz="914099" fontAlgn="base">
              <a:spcAft>
                <a:spcPts val="1200"/>
              </a:spcAft>
              <a:buNone/>
            </a:pPr>
            <a:r>
              <a:rPr lang="en-US" sz="3200" dirty="0"/>
              <a:t>Optimistic or Pessimistic (locking) concurrency via leases</a:t>
            </a:r>
          </a:p>
        </p:txBody>
      </p:sp>
    </p:spTree>
    <p:extLst>
      <p:ext uri="{BB962C8B-B14F-4D97-AF65-F5344CB8AC3E}">
        <p14:creationId xmlns:p14="http://schemas.microsoft.com/office/powerpoint/2010/main" val="3489015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9525" y="0"/>
            <a:ext cx="12201525" cy="812800"/>
          </a:xfrm>
          <a:prstGeom prst="rect">
            <a:avLst/>
          </a:prstGeom>
        </p:spPr>
        <p:txBody>
          <a:bodyPr/>
          <a:lstStyle/>
          <a:p>
            <a:r>
              <a:rPr lang="en-US" dirty="0"/>
              <a:t>Blob Storage Concepts</a:t>
            </a:r>
          </a:p>
        </p:txBody>
      </p:sp>
      <p:sp>
        <p:nvSpPr>
          <p:cNvPr id="66" name="Rounded Rectangle 65"/>
          <p:cNvSpPr/>
          <p:nvPr/>
        </p:nvSpPr>
        <p:spPr>
          <a:xfrm>
            <a:off x="6160441" y="1803399"/>
            <a:ext cx="2200710" cy="429768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tIns="274320"/>
          <a:lstStyle/>
          <a:p>
            <a:pPr algn="ctr" defTabSz="1555685">
              <a:lnSpc>
                <a:spcPct val="90000"/>
              </a:lnSpc>
              <a:spcBef>
                <a:spcPct val="0"/>
              </a:spcBef>
              <a:spcAft>
                <a:spcPct val="35000"/>
              </a:spcAft>
            </a:pPr>
            <a:r>
              <a:rPr lang="en-US" sz="2800" dirty="0">
                <a:solidFill>
                  <a:srgbClr val="595959">
                    <a:alpha val="98824"/>
                  </a:srgbClr>
                </a:solidFill>
                <a:latin typeface="Segoe UI Light" pitchFamily="34" charset="0"/>
              </a:rPr>
              <a:t>Blob</a:t>
            </a:r>
          </a:p>
        </p:txBody>
      </p:sp>
      <p:sp>
        <p:nvSpPr>
          <p:cNvPr id="69" name="Rounded Rectangle 68"/>
          <p:cNvSpPr/>
          <p:nvPr/>
        </p:nvSpPr>
        <p:spPr>
          <a:xfrm>
            <a:off x="3587136" y="1803400"/>
            <a:ext cx="2444678" cy="429768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tIns="274320"/>
          <a:lstStyle/>
          <a:p>
            <a:pPr algn="ctr" defTabSz="1555685">
              <a:lnSpc>
                <a:spcPct val="90000"/>
              </a:lnSpc>
              <a:spcBef>
                <a:spcPct val="0"/>
              </a:spcBef>
              <a:spcAft>
                <a:spcPct val="35000"/>
              </a:spcAft>
            </a:pPr>
            <a:r>
              <a:rPr lang="en-US" sz="2800" dirty="0">
                <a:solidFill>
                  <a:srgbClr val="595959">
                    <a:alpha val="98824"/>
                  </a:srgbClr>
                </a:solidFill>
                <a:latin typeface="Segoe UI Light" pitchFamily="34" charset="0"/>
              </a:rPr>
              <a:t>Container</a:t>
            </a:r>
          </a:p>
        </p:txBody>
      </p:sp>
      <p:sp>
        <p:nvSpPr>
          <p:cNvPr id="72" name="Rounded Rectangle 71"/>
          <p:cNvSpPr/>
          <p:nvPr/>
        </p:nvSpPr>
        <p:spPr>
          <a:xfrm>
            <a:off x="1081963" y="1803400"/>
            <a:ext cx="2361146" cy="429768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tIns="274320"/>
          <a:lstStyle/>
          <a:p>
            <a:pPr algn="ctr" defTabSz="1555685">
              <a:lnSpc>
                <a:spcPct val="90000"/>
              </a:lnSpc>
              <a:spcBef>
                <a:spcPct val="0"/>
              </a:spcBef>
              <a:spcAft>
                <a:spcPct val="35000"/>
              </a:spcAft>
            </a:pPr>
            <a:r>
              <a:rPr lang="en-US" sz="2800" dirty="0">
                <a:solidFill>
                  <a:srgbClr val="595959">
                    <a:alpha val="98824"/>
                  </a:srgbClr>
                </a:solidFill>
                <a:latin typeface="Segoe UI Light" pitchFamily="34" charset="0"/>
              </a:rPr>
              <a:t>Account</a:t>
            </a:r>
            <a:endParaRPr lang="en-US" sz="3100" dirty="0">
              <a:solidFill>
                <a:srgbClr val="595959">
                  <a:alpha val="98824"/>
                </a:srgbClr>
              </a:solidFill>
              <a:latin typeface="Segoe UI Light" pitchFamily="34" charset="0"/>
            </a:endParaRPr>
          </a:p>
        </p:txBody>
      </p:sp>
      <p:sp>
        <p:nvSpPr>
          <p:cNvPr id="100" name="Rectangle 99"/>
          <p:cNvSpPr/>
          <p:nvPr/>
        </p:nvSpPr>
        <p:spPr bwMode="auto">
          <a:xfrm>
            <a:off x="175223" y="1136378"/>
            <a:ext cx="9791004" cy="457200"/>
          </a:xfrm>
          <a:prstGeom prst="rect">
            <a:avLst/>
          </a:prstGeom>
          <a:no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32" tIns="45716" rIns="91432" bIns="45716" numCol="1" rtlCol="0" anchor="ctr" anchorCtr="0" compatLnSpc="1">
            <a:prstTxWarp prst="textNoShape">
              <a:avLst/>
            </a:prstTxWarp>
          </a:bodyPr>
          <a:lstStyle/>
          <a:p>
            <a:pPr defTabSz="914061" fontAlgn="base">
              <a:spcBef>
                <a:spcPct val="0"/>
              </a:spcBef>
              <a:spcAft>
                <a:spcPct val="0"/>
              </a:spcAft>
            </a:pPr>
            <a:r>
              <a:rPr lang="en-US" sz="2000" dirty="0">
                <a:solidFill>
                  <a:srgbClr val="FFFFFF">
                    <a:alpha val="99000"/>
                  </a:srgbClr>
                </a:solidFill>
                <a:latin typeface="Consolas" pitchFamily="49" charset="0"/>
                <a:cs typeface="Consolas" pitchFamily="49" charset="0"/>
              </a:rPr>
              <a:t>http://{account}.</a:t>
            </a:r>
            <a:r>
              <a:rPr lang="en-US" sz="2000" i="1" dirty="0">
                <a:solidFill>
                  <a:srgbClr val="FFFFFF">
                    <a:alpha val="99000"/>
                  </a:srgbClr>
                </a:solidFill>
                <a:latin typeface="Consolas" pitchFamily="49" charset="0"/>
                <a:cs typeface="Consolas" pitchFamily="49" charset="0"/>
              </a:rPr>
              <a:t>blob.core.windows.net</a:t>
            </a:r>
            <a:r>
              <a:rPr lang="en-US" sz="2000" dirty="0">
                <a:solidFill>
                  <a:srgbClr val="FFFFFF">
                    <a:alpha val="99000"/>
                  </a:srgbClr>
                </a:solidFill>
                <a:latin typeface="Consolas" pitchFamily="49" charset="0"/>
                <a:cs typeface="Consolas" pitchFamily="49" charset="0"/>
              </a:rPr>
              <a:t>/{container}/{blobname}</a:t>
            </a:r>
          </a:p>
        </p:txBody>
      </p:sp>
      <p:sp>
        <p:nvSpPr>
          <p:cNvPr id="101" name="Down Arrow 100"/>
          <p:cNvSpPr/>
          <p:nvPr/>
        </p:nvSpPr>
        <p:spPr bwMode="auto">
          <a:xfrm rot="10800000">
            <a:off x="1700188" y="1507751"/>
            <a:ext cx="302165" cy="394210"/>
          </a:xfrm>
          <a:prstGeom prst="downArrow">
            <a:avLst/>
          </a:prstGeom>
          <a:solidFill>
            <a:schemeClr val="accent1"/>
          </a:solidFill>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fontAlgn="base">
              <a:spcBef>
                <a:spcPct val="0"/>
              </a:spcBef>
              <a:spcAft>
                <a:spcPct val="0"/>
              </a:spcAft>
            </a:pPr>
            <a:endParaRPr lang="en-US" sz="2300" dirty="0">
              <a:solidFill>
                <a:srgbClr val="FFFFFF"/>
              </a:solidFill>
              <a:latin typeface="Calibri"/>
            </a:endParaRPr>
          </a:p>
        </p:txBody>
      </p:sp>
      <p:sp>
        <p:nvSpPr>
          <p:cNvPr id="102" name="Down Arrow 101"/>
          <p:cNvSpPr/>
          <p:nvPr/>
        </p:nvSpPr>
        <p:spPr bwMode="auto">
          <a:xfrm rot="12917701">
            <a:off x="5550609" y="1469990"/>
            <a:ext cx="302165" cy="462480"/>
          </a:xfrm>
          <a:prstGeom prst="downArrow">
            <a:avLst/>
          </a:prstGeom>
          <a:solidFill>
            <a:schemeClr val="accent1"/>
          </a:solidFill>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fontAlgn="base">
              <a:spcBef>
                <a:spcPct val="0"/>
              </a:spcBef>
              <a:spcAft>
                <a:spcPct val="0"/>
              </a:spcAft>
            </a:pPr>
            <a:endParaRPr lang="en-US" sz="2300" dirty="0">
              <a:solidFill>
                <a:srgbClr val="FFFFFF"/>
              </a:solidFill>
              <a:latin typeface="Calibri"/>
            </a:endParaRPr>
          </a:p>
        </p:txBody>
      </p:sp>
      <p:sp>
        <p:nvSpPr>
          <p:cNvPr id="105" name="Rounded Rectangle 104"/>
          <p:cNvSpPr/>
          <p:nvPr/>
        </p:nvSpPr>
        <p:spPr>
          <a:xfrm>
            <a:off x="8492219" y="1803400"/>
            <a:ext cx="2380749" cy="429606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tIns="274320"/>
          <a:lstStyle/>
          <a:p>
            <a:pPr algn="ctr" defTabSz="1555685">
              <a:lnSpc>
                <a:spcPct val="90000"/>
              </a:lnSpc>
              <a:spcBef>
                <a:spcPct val="0"/>
              </a:spcBef>
              <a:spcAft>
                <a:spcPct val="35000"/>
              </a:spcAft>
            </a:pPr>
            <a:r>
              <a:rPr lang="en-US" sz="2800" dirty="0">
                <a:solidFill>
                  <a:srgbClr val="595959">
                    <a:alpha val="98824"/>
                  </a:srgbClr>
                </a:solidFill>
                <a:latin typeface="Segoe UI Light" pitchFamily="34" charset="0"/>
              </a:rPr>
              <a:t>Pages/Blocks</a:t>
            </a:r>
          </a:p>
        </p:txBody>
      </p:sp>
      <p:sp>
        <p:nvSpPr>
          <p:cNvPr id="103" name="Down Arrow 102"/>
          <p:cNvSpPr/>
          <p:nvPr/>
        </p:nvSpPr>
        <p:spPr bwMode="auto">
          <a:xfrm rot="12330302">
            <a:off x="7722944" y="1493579"/>
            <a:ext cx="302165" cy="387925"/>
          </a:xfrm>
          <a:prstGeom prst="downArrow">
            <a:avLst/>
          </a:prstGeom>
          <a:solidFill>
            <a:schemeClr val="accent1"/>
          </a:solidFill>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fontAlgn="base">
              <a:spcBef>
                <a:spcPct val="0"/>
              </a:spcBef>
              <a:spcAft>
                <a:spcPct val="0"/>
              </a:spcAft>
            </a:pPr>
            <a:endParaRPr lang="en-US" sz="2300" dirty="0">
              <a:solidFill>
                <a:srgbClr val="FFFFFF"/>
              </a:solidFill>
              <a:latin typeface="Calibri"/>
            </a:endParaRPr>
          </a:p>
        </p:txBody>
      </p:sp>
      <p:cxnSp>
        <p:nvCxnSpPr>
          <p:cNvPr id="4" name="Straight Connector 3"/>
          <p:cNvCxnSpPr/>
          <p:nvPr/>
        </p:nvCxnSpPr>
        <p:spPr>
          <a:xfrm>
            <a:off x="2858809" y="4551219"/>
            <a:ext cx="1537854" cy="1018309"/>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a:xfrm flipV="1">
            <a:off x="2848419" y="3647209"/>
            <a:ext cx="1496291" cy="1049482"/>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74" name="Rectangle 73"/>
          <p:cNvSpPr/>
          <p:nvPr/>
        </p:nvSpPr>
        <p:spPr>
          <a:xfrm>
            <a:off x="1519558" y="4230654"/>
            <a:ext cx="1485956" cy="7465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r>
              <a:rPr lang="en-US" sz="2000" dirty="0" err="1">
                <a:solidFill>
                  <a:schemeClr val="lt1">
                    <a:alpha val="99000"/>
                  </a:schemeClr>
                </a:solidFill>
              </a:rPr>
              <a:t>contoso</a:t>
            </a:r>
            <a:endParaRPr lang="en-US" sz="2000" dirty="0">
              <a:solidFill>
                <a:schemeClr val="lt1">
                  <a:alpha val="99000"/>
                </a:schemeClr>
              </a:solidFill>
            </a:endParaRPr>
          </a:p>
        </p:txBody>
      </p:sp>
      <p:cxnSp>
        <p:nvCxnSpPr>
          <p:cNvPr id="119" name="Straight Connector 118"/>
          <p:cNvCxnSpPr/>
          <p:nvPr/>
        </p:nvCxnSpPr>
        <p:spPr>
          <a:xfrm>
            <a:off x="5456536" y="5434445"/>
            <a:ext cx="1028700" cy="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p:nvCxnSpPr>
        <p:spPr>
          <a:xfrm>
            <a:off x="5383801" y="3709555"/>
            <a:ext cx="1273463" cy="665019"/>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p:nvCxnSpPr>
        <p:spPr>
          <a:xfrm flipV="1">
            <a:off x="5383800" y="3086100"/>
            <a:ext cx="1195386" cy="758536"/>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p:nvCxnSpPr>
        <p:spPr>
          <a:xfrm>
            <a:off x="7888010" y="4239491"/>
            <a:ext cx="1589809" cy="904008"/>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a:endCxn id="111" idx="1"/>
          </p:cNvCxnSpPr>
          <p:nvPr/>
        </p:nvCxnSpPr>
        <p:spPr>
          <a:xfrm flipV="1">
            <a:off x="7877618" y="3737075"/>
            <a:ext cx="1011020" cy="66867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84" name="Rectangle 83"/>
          <p:cNvSpPr/>
          <p:nvPr/>
        </p:nvSpPr>
        <p:spPr>
          <a:xfrm>
            <a:off x="6467854" y="2773645"/>
            <a:ext cx="1585884" cy="7465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r>
              <a:rPr lang="en-US" sz="2000" dirty="0">
                <a:solidFill>
                  <a:schemeClr val="lt1">
                    <a:alpha val="99000"/>
                  </a:schemeClr>
                </a:solidFill>
              </a:rPr>
              <a:t>PIC01.JPG</a:t>
            </a:r>
          </a:p>
        </p:txBody>
      </p:sp>
      <p:sp>
        <p:nvSpPr>
          <p:cNvPr id="111" name="Rounded Rectangle 18"/>
          <p:cNvSpPr/>
          <p:nvPr/>
        </p:nvSpPr>
        <p:spPr>
          <a:xfrm>
            <a:off x="8888639" y="3385646"/>
            <a:ext cx="1585469" cy="70285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r>
              <a:rPr lang="en-US" sz="2000" dirty="0">
                <a:solidFill>
                  <a:schemeClr val="lt1">
                    <a:alpha val="99000"/>
                  </a:schemeClr>
                </a:solidFill>
              </a:rPr>
              <a:t>Block/Page</a:t>
            </a:r>
          </a:p>
        </p:txBody>
      </p:sp>
      <p:sp>
        <p:nvSpPr>
          <p:cNvPr id="115" name="Rectangle 114"/>
          <p:cNvSpPr/>
          <p:nvPr/>
        </p:nvSpPr>
        <p:spPr>
          <a:xfrm>
            <a:off x="8888429" y="4520876"/>
            <a:ext cx="1585886" cy="7465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r>
              <a:rPr lang="en-US" sz="2000" dirty="0">
                <a:solidFill>
                  <a:schemeClr val="lt1">
                    <a:alpha val="99000"/>
                  </a:schemeClr>
                </a:solidFill>
              </a:rPr>
              <a:t>Block/Page</a:t>
            </a:r>
          </a:p>
        </p:txBody>
      </p:sp>
      <p:sp>
        <p:nvSpPr>
          <p:cNvPr id="117" name="Rectangle 116"/>
          <p:cNvSpPr/>
          <p:nvPr/>
        </p:nvSpPr>
        <p:spPr>
          <a:xfrm>
            <a:off x="6467853" y="3916648"/>
            <a:ext cx="1585886" cy="7465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r>
              <a:rPr lang="en-US" sz="2000" dirty="0">
                <a:solidFill>
                  <a:schemeClr val="lt1">
                    <a:alpha val="99000"/>
                  </a:schemeClr>
                </a:solidFill>
              </a:rPr>
              <a:t>PIC02.JPG</a:t>
            </a:r>
          </a:p>
        </p:txBody>
      </p:sp>
      <p:sp>
        <p:nvSpPr>
          <p:cNvPr id="79" name="Rectangle 78"/>
          <p:cNvSpPr/>
          <p:nvPr/>
        </p:nvSpPr>
        <p:spPr>
          <a:xfrm>
            <a:off x="4083070" y="3383250"/>
            <a:ext cx="1437410" cy="7465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r>
              <a:rPr lang="en-US" sz="2000" dirty="0">
                <a:solidFill>
                  <a:schemeClr val="lt1">
                    <a:alpha val="99000"/>
                  </a:schemeClr>
                </a:solidFill>
              </a:rPr>
              <a:t>images</a:t>
            </a:r>
          </a:p>
        </p:txBody>
      </p:sp>
      <p:sp>
        <p:nvSpPr>
          <p:cNvPr id="98" name="Rounded Rectangle 97"/>
          <p:cNvSpPr/>
          <p:nvPr/>
        </p:nvSpPr>
        <p:spPr>
          <a:xfrm>
            <a:off x="6467854" y="5078059"/>
            <a:ext cx="1585884" cy="7465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r>
              <a:rPr lang="en-US" sz="2000" dirty="0">
                <a:solidFill>
                  <a:schemeClr val="lt1">
                    <a:alpha val="99000"/>
                  </a:schemeClr>
                </a:solidFill>
              </a:rPr>
              <a:t>VID1.AVI</a:t>
            </a:r>
          </a:p>
        </p:txBody>
      </p:sp>
      <p:sp>
        <p:nvSpPr>
          <p:cNvPr id="92" name="Rectangle 91"/>
          <p:cNvSpPr/>
          <p:nvPr/>
        </p:nvSpPr>
        <p:spPr>
          <a:xfrm>
            <a:off x="4083071" y="5078059"/>
            <a:ext cx="1437411" cy="7465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r>
              <a:rPr lang="en-US" sz="2000" dirty="0">
                <a:solidFill>
                  <a:schemeClr val="lt1">
                    <a:alpha val="99000"/>
                  </a:schemeClr>
                </a:solidFill>
              </a:rPr>
              <a:t>videos</a:t>
            </a:r>
          </a:p>
        </p:txBody>
      </p:sp>
    </p:spTree>
    <p:extLst>
      <p:ext uri="{BB962C8B-B14F-4D97-AF65-F5344CB8AC3E}">
        <p14:creationId xmlns:p14="http://schemas.microsoft.com/office/powerpoint/2010/main" val="25243056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0"/>
                                        </p:tgtEl>
                                        <p:attrNameLst>
                                          <p:attrName>style.visibility</p:attrName>
                                        </p:attrNameLst>
                                      </p:cBhvr>
                                      <p:to>
                                        <p:strVal val="visible"/>
                                      </p:to>
                                    </p:set>
                                    <p:animEffect transition="in" filter="fade">
                                      <p:cBhvr>
                                        <p:cTn id="7" dur="1000"/>
                                        <p:tgtEl>
                                          <p:spTgt spid="100"/>
                                        </p:tgtEl>
                                      </p:cBhvr>
                                    </p:animEffect>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grpId="0" nodeType="clickEffect">
                                  <p:stCondLst>
                                    <p:cond delay="0"/>
                                  </p:stCondLst>
                                  <p:childTnLst>
                                    <p:animEffect transition="out" filter="fade">
                                      <p:cBhvr>
                                        <p:cTn id="11" dur="2000" tmFilter="0, 0; .2, .5; .8, .5; 1, 0"/>
                                        <p:tgtEl>
                                          <p:spTgt spid="72"/>
                                        </p:tgtEl>
                                      </p:cBhvr>
                                    </p:animEffect>
                                    <p:animScale>
                                      <p:cBhvr>
                                        <p:cTn id="12" dur="1000" autoRev="1" fill="hold"/>
                                        <p:tgtEl>
                                          <p:spTgt spid="72"/>
                                        </p:tgtEl>
                                      </p:cBhvr>
                                      <p:by x="105000" y="105000"/>
                                    </p:animScale>
                                  </p:childTnLst>
                                </p:cTn>
                              </p:par>
                              <p:par>
                                <p:cTn id="13" presetID="10" presetClass="entr" presetSubtype="0" fill="hold" grpId="0" nodeType="withEffect">
                                  <p:stCondLst>
                                    <p:cond delay="0"/>
                                  </p:stCondLst>
                                  <p:childTnLst>
                                    <p:set>
                                      <p:cBhvr>
                                        <p:cTn id="14" dur="1" fill="hold">
                                          <p:stCondLst>
                                            <p:cond delay="0"/>
                                          </p:stCondLst>
                                        </p:cTn>
                                        <p:tgtEl>
                                          <p:spTgt spid="101"/>
                                        </p:tgtEl>
                                        <p:attrNameLst>
                                          <p:attrName>style.visibility</p:attrName>
                                        </p:attrNameLst>
                                      </p:cBhvr>
                                      <p:to>
                                        <p:strVal val="visible"/>
                                      </p:to>
                                    </p:set>
                                    <p:animEffect transition="in" filter="fade">
                                      <p:cBhvr>
                                        <p:cTn id="15" dur="1000"/>
                                        <p:tgtEl>
                                          <p:spTgt spid="101"/>
                                        </p:tgtEl>
                                      </p:cBhvr>
                                    </p:animEffect>
                                  </p:childTnLst>
                                </p:cTn>
                              </p:par>
                            </p:childTnLst>
                          </p:cTn>
                        </p:par>
                      </p:childTnLst>
                    </p:cTn>
                  </p:par>
                  <p:par>
                    <p:cTn id="16" fill="hold">
                      <p:stCondLst>
                        <p:cond delay="indefinite"/>
                      </p:stCondLst>
                      <p:childTnLst>
                        <p:par>
                          <p:cTn id="17" fill="hold">
                            <p:stCondLst>
                              <p:cond delay="0"/>
                            </p:stCondLst>
                            <p:childTnLst>
                              <p:par>
                                <p:cTn id="18" presetID="26" presetClass="emph" presetSubtype="0" fill="hold" grpId="0" nodeType="clickEffect">
                                  <p:stCondLst>
                                    <p:cond delay="0"/>
                                  </p:stCondLst>
                                  <p:childTnLst>
                                    <p:animEffect transition="out" filter="fade">
                                      <p:cBhvr>
                                        <p:cTn id="19" dur="2000" tmFilter="0, 0; .2, .5; .8, .5; 1, 0"/>
                                        <p:tgtEl>
                                          <p:spTgt spid="69"/>
                                        </p:tgtEl>
                                      </p:cBhvr>
                                    </p:animEffect>
                                    <p:animScale>
                                      <p:cBhvr>
                                        <p:cTn id="20" dur="1000" autoRev="1" fill="hold"/>
                                        <p:tgtEl>
                                          <p:spTgt spid="69"/>
                                        </p:tgtEl>
                                      </p:cBhvr>
                                      <p:by x="105000" y="105000"/>
                                    </p:animScale>
                                  </p:childTnLst>
                                </p:cTn>
                              </p:par>
                              <p:par>
                                <p:cTn id="21" presetID="10" presetClass="entr" presetSubtype="0" fill="hold" grpId="0" nodeType="withEffect">
                                  <p:stCondLst>
                                    <p:cond delay="0"/>
                                  </p:stCondLst>
                                  <p:childTnLst>
                                    <p:set>
                                      <p:cBhvr>
                                        <p:cTn id="22" dur="1" fill="hold">
                                          <p:stCondLst>
                                            <p:cond delay="0"/>
                                          </p:stCondLst>
                                        </p:cTn>
                                        <p:tgtEl>
                                          <p:spTgt spid="102"/>
                                        </p:tgtEl>
                                        <p:attrNameLst>
                                          <p:attrName>style.visibility</p:attrName>
                                        </p:attrNameLst>
                                      </p:cBhvr>
                                      <p:to>
                                        <p:strVal val="visible"/>
                                      </p:to>
                                    </p:set>
                                    <p:animEffect transition="in" filter="fade">
                                      <p:cBhvr>
                                        <p:cTn id="23" dur="1000"/>
                                        <p:tgtEl>
                                          <p:spTgt spid="102"/>
                                        </p:tgtEl>
                                      </p:cBhvr>
                                    </p:animEffect>
                                  </p:childTnLst>
                                </p:cTn>
                              </p:par>
                            </p:childTnLst>
                          </p:cTn>
                        </p:par>
                      </p:childTnLst>
                    </p:cTn>
                  </p:par>
                  <p:par>
                    <p:cTn id="24" fill="hold">
                      <p:stCondLst>
                        <p:cond delay="indefinite"/>
                      </p:stCondLst>
                      <p:childTnLst>
                        <p:par>
                          <p:cTn id="25" fill="hold">
                            <p:stCondLst>
                              <p:cond delay="0"/>
                            </p:stCondLst>
                            <p:childTnLst>
                              <p:par>
                                <p:cTn id="26" presetID="26" presetClass="emph" presetSubtype="0" fill="hold" grpId="0" nodeType="clickEffect">
                                  <p:stCondLst>
                                    <p:cond delay="0"/>
                                  </p:stCondLst>
                                  <p:childTnLst>
                                    <p:animEffect transition="out" filter="fade">
                                      <p:cBhvr>
                                        <p:cTn id="27" dur="2000" tmFilter="0, 0; .2, .5; .8, .5; 1, 0"/>
                                        <p:tgtEl>
                                          <p:spTgt spid="66"/>
                                        </p:tgtEl>
                                      </p:cBhvr>
                                    </p:animEffect>
                                    <p:animScale>
                                      <p:cBhvr>
                                        <p:cTn id="28" dur="1000" autoRev="1" fill="hold"/>
                                        <p:tgtEl>
                                          <p:spTgt spid="66"/>
                                        </p:tgtEl>
                                      </p:cBhvr>
                                      <p:by x="105000" y="105000"/>
                                    </p:animScale>
                                  </p:childTnLst>
                                </p:cTn>
                              </p:par>
                              <p:par>
                                <p:cTn id="29" presetID="10" presetClass="entr" presetSubtype="0" fill="hold" grpId="0" nodeType="withEffect">
                                  <p:stCondLst>
                                    <p:cond delay="0"/>
                                  </p:stCondLst>
                                  <p:childTnLst>
                                    <p:set>
                                      <p:cBhvr>
                                        <p:cTn id="30" dur="1" fill="hold">
                                          <p:stCondLst>
                                            <p:cond delay="0"/>
                                          </p:stCondLst>
                                        </p:cTn>
                                        <p:tgtEl>
                                          <p:spTgt spid="103"/>
                                        </p:tgtEl>
                                        <p:attrNameLst>
                                          <p:attrName>style.visibility</p:attrName>
                                        </p:attrNameLst>
                                      </p:cBhvr>
                                      <p:to>
                                        <p:strVal val="visible"/>
                                      </p:to>
                                    </p:set>
                                    <p:animEffect transition="in" filter="fade">
                                      <p:cBhvr>
                                        <p:cTn id="31" dur="1000"/>
                                        <p:tgtEl>
                                          <p:spTgt spid="1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animBg="1"/>
      <p:bldP spid="69" grpId="0" animBg="1"/>
      <p:bldP spid="72" grpId="0" animBg="1"/>
      <p:bldP spid="100" grpId="0"/>
      <p:bldP spid="101" grpId="0" animBg="1"/>
      <p:bldP spid="102" grpId="0" animBg="1"/>
      <p:bldP spid="103"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ormAutofit/>
          </a:bodyPr>
          <a:lstStyle/>
          <a:p>
            <a:r>
              <a:rPr lang="en-US" dirty="0"/>
              <a:t>Blob Details – Containers</a:t>
            </a:r>
          </a:p>
        </p:txBody>
      </p:sp>
      <p:sp>
        <p:nvSpPr>
          <p:cNvPr id="3" name="Content Placeholder 2"/>
          <p:cNvSpPr>
            <a:spLocks noGrp="1"/>
          </p:cNvSpPr>
          <p:nvPr>
            <p:ph sz="quarter" idx="10"/>
          </p:nvPr>
        </p:nvSpPr>
        <p:spPr>
          <a:xfrm>
            <a:off x="274638" y="1813844"/>
            <a:ext cx="9977437" cy="3099469"/>
          </a:xfrm>
        </p:spPr>
        <p:txBody>
          <a:bodyPr anchor="t"/>
          <a:lstStyle/>
          <a:p>
            <a:r>
              <a:rPr lang="en-US" sz="2800" dirty="0">
                <a:latin typeface="Segoe UI Light" charset="0"/>
              </a:rPr>
              <a:t>Multiple Containers per Account (unlimited number)</a:t>
            </a:r>
          </a:p>
          <a:p>
            <a:r>
              <a:rPr lang="en-US" sz="2800" dirty="0"/>
              <a:t>A container holds a set of blobs</a:t>
            </a:r>
          </a:p>
          <a:p>
            <a:r>
              <a:rPr lang="en-US" sz="2800" dirty="0"/>
              <a:t>Set access policies at the container level </a:t>
            </a:r>
          </a:p>
          <a:p>
            <a:r>
              <a:rPr lang="en-US" sz="2800" dirty="0"/>
              <a:t>Associate Metadata with Container</a:t>
            </a:r>
          </a:p>
          <a:p>
            <a:r>
              <a:rPr lang="en-US" sz="2800" dirty="0"/>
              <a:t>List the blobs in a container</a:t>
            </a:r>
          </a:p>
          <a:p>
            <a:r>
              <a:rPr lang="en-US" sz="2800" dirty="0"/>
              <a:t>Including Blob Metadata and MD5 </a:t>
            </a:r>
            <a:br>
              <a:rPr lang="en-US" sz="2800" dirty="0"/>
            </a:br>
            <a:r>
              <a:rPr lang="en-US" sz="2800" dirty="0"/>
              <a:t>	no search on metadata WHERE </a:t>
            </a:r>
            <a:r>
              <a:rPr lang="en-US" sz="2800" dirty="0" err="1"/>
              <a:t>MetadataValue</a:t>
            </a:r>
            <a:r>
              <a:rPr lang="en-US" sz="2800" dirty="0"/>
              <a:t> = ?</a:t>
            </a:r>
          </a:p>
          <a:p>
            <a:endParaRPr lang="en-US" sz="2800" dirty="0"/>
          </a:p>
        </p:txBody>
      </p:sp>
    </p:spTree>
    <p:extLst>
      <p:ext uri="{BB962C8B-B14F-4D97-AF65-F5344CB8AC3E}">
        <p14:creationId xmlns:p14="http://schemas.microsoft.com/office/powerpoint/2010/main" val="33772747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Azure Medium">
  <a:themeElements>
    <a:clrScheme name="Azure Basic">
      <a:dk1>
        <a:srgbClr val="00B0F0"/>
      </a:dk1>
      <a:lt1>
        <a:srgbClr val="FFFFFF"/>
      </a:lt1>
      <a:dk2>
        <a:srgbClr val="44546A"/>
      </a:dk2>
      <a:lt2>
        <a:srgbClr val="FFFFFF"/>
      </a:lt2>
      <a:accent1>
        <a:srgbClr val="00B0F0"/>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Windows Azur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Event.potx" id="{A9559191-3FEA-4E36-B68B-97A5EF36C482}" vid="{1D1EC833-A45C-4B86-AD76-2F0B8E06CC95}"/>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fee586e5-3c92-48eb-9898-42915e590ada">
      <UserInfo>
        <DisplayName>Rick Claus</DisplayName>
        <AccountId>401</AccountId>
        <AccountType/>
      </UserInfo>
    </SharedWithUser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4A821E223A3BC347949CC2419033DBE2" ma:contentTypeVersion="1" ma:contentTypeDescription="Create a new document." ma:contentTypeScope="" ma:versionID="519c6bc90736a6e8abbbdb38ed934ac6">
  <xsd:schema xmlns:xsd="http://www.w3.org/2001/XMLSchema" xmlns:xs="http://www.w3.org/2001/XMLSchema" xmlns:p="http://schemas.microsoft.com/office/2006/metadata/properties" xmlns:ns2="fee586e5-3c92-48eb-9898-42915e590ada" targetNamespace="http://schemas.microsoft.com/office/2006/metadata/properties" ma:root="true" ma:fieldsID="4da06bcf8031bc55fa8390c6716287b0" ns2:_="">
    <xsd:import namespace="fee586e5-3c92-48eb-9898-42915e590ada"/>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ee586e5-3c92-48eb-9898-42915e590ada"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030EFEA-9AEA-457C-BAA8-93C4281792F5}">
  <ds:schemaRefs>
    <ds:schemaRef ds:uri="http://purl.org/dc/dcmitype/"/>
    <ds:schemaRef ds:uri="http://schemas.microsoft.com/office/infopath/2007/PartnerControls"/>
    <ds:schemaRef ds:uri="http://purl.org/dc/elements/1.1/"/>
    <ds:schemaRef ds:uri="http://schemas.microsoft.com/office/2006/metadata/properties"/>
    <ds:schemaRef ds:uri="http://schemas.microsoft.com/office/2006/documentManagement/types"/>
    <ds:schemaRef ds:uri="http://purl.org/dc/terms/"/>
    <ds:schemaRef ds:uri="http://schemas.openxmlformats.org/package/2006/metadata/core-properties"/>
    <ds:schemaRef ds:uri="fee586e5-3c92-48eb-9898-42915e590ada"/>
    <ds:schemaRef ds:uri="http://www.w3.org/XML/1998/namespace"/>
  </ds:schemaRefs>
</ds:datastoreItem>
</file>

<file path=customXml/itemProps2.xml><?xml version="1.0" encoding="utf-8"?>
<ds:datastoreItem xmlns:ds="http://schemas.openxmlformats.org/officeDocument/2006/customXml" ds:itemID="{3469201C-D4CA-4918-A4FF-8ED15147EC4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ee586e5-3c92-48eb-9898-42915e590ad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14B32142-DE2C-423C-A302-95CAC214862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7756</TotalTime>
  <Words>17101</Words>
  <Application>Microsoft Office PowerPoint</Application>
  <PresentationFormat>Widescreen</PresentationFormat>
  <Paragraphs>3052</Paragraphs>
  <Slides>52</Slides>
  <Notes>37</Notes>
  <HiddenSlides>0</HiddenSlides>
  <MMClips>0</MMClips>
  <ScaleCrop>false</ScaleCrop>
  <HeadingPairs>
    <vt:vector size="4" baseType="variant">
      <vt:variant>
        <vt:lpstr>Theme</vt:lpstr>
      </vt:variant>
      <vt:variant>
        <vt:i4>2</vt:i4>
      </vt:variant>
      <vt:variant>
        <vt:lpstr>Slide Titles</vt:lpstr>
      </vt:variant>
      <vt:variant>
        <vt:i4>52</vt:i4>
      </vt:variant>
    </vt:vector>
  </HeadingPairs>
  <TitlesOfParts>
    <vt:vector size="54" baseType="lpstr">
      <vt:lpstr>Azure Medium</vt:lpstr>
      <vt:lpstr>1_Azure Event</vt:lpstr>
      <vt:lpstr>Polyglot Persistence in Microsoft Azure</vt:lpstr>
      <vt:lpstr>Agenda</vt:lpstr>
      <vt:lpstr>Microsoft Azure Data Services</vt:lpstr>
      <vt:lpstr>Microsoft Azure Storage Blob</vt:lpstr>
      <vt:lpstr>Two Types of Blobs Under the Hood</vt:lpstr>
      <vt:lpstr>Block Blob</vt:lpstr>
      <vt:lpstr>Page Blob</vt:lpstr>
      <vt:lpstr>Blob Storage Concepts</vt:lpstr>
      <vt:lpstr>Blob Details – Containers</vt:lpstr>
      <vt:lpstr>Blob Details – Metadata</vt:lpstr>
      <vt:lpstr>Blob Details – Access method</vt:lpstr>
      <vt:lpstr>Microsoft Azure Storage Table</vt:lpstr>
      <vt:lpstr>Table Storage Concepts </vt:lpstr>
      <vt:lpstr>Table Storage Details</vt:lpstr>
      <vt:lpstr>Table Storage Details Entity Properties</vt:lpstr>
      <vt:lpstr>Table Storage Details Entity Properties</vt:lpstr>
      <vt:lpstr>Table Storage Details Entity Properties</vt:lpstr>
      <vt:lpstr>Table Storage Details Entity Properties</vt:lpstr>
      <vt:lpstr>Table Storage Details Purpose of the PatitionKey</vt:lpstr>
      <vt:lpstr>Table Storage Details Purpose of the PatitionKey</vt:lpstr>
      <vt:lpstr>Table Storage Details Purpose of the PatitionKey</vt:lpstr>
      <vt:lpstr>Table Storage Details Purpose of the PatitionKey</vt:lpstr>
      <vt:lpstr>Table Storage Details</vt:lpstr>
      <vt:lpstr>Microsoft Azure Storage Queue</vt:lpstr>
      <vt:lpstr>Why use a Queue</vt:lpstr>
      <vt:lpstr>Queue Components</vt:lpstr>
      <vt:lpstr>PowerPoint Presentation</vt:lpstr>
      <vt:lpstr>Queue Considerations</vt:lpstr>
      <vt:lpstr>Microsoft Azure SQL Database</vt:lpstr>
      <vt:lpstr>SQL Database The Basics </vt:lpstr>
      <vt:lpstr>A Server is not a machine</vt:lpstr>
      <vt:lpstr>Use Familiar Technologies - Languages</vt:lpstr>
      <vt:lpstr>Use Familiar Technologies - Frameworks</vt:lpstr>
      <vt:lpstr>Use Familiar Technologies - Tools</vt:lpstr>
      <vt:lpstr>PowerPoint Presentation</vt:lpstr>
      <vt:lpstr>PowerPoint Presentation</vt:lpstr>
      <vt:lpstr>Elastic Scale: Overview </vt:lpstr>
      <vt:lpstr>Elastic Scale Overview</vt:lpstr>
      <vt:lpstr>PowerPoint Presentation</vt:lpstr>
      <vt:lpstr>Multi-shard Query (MSQ)</vt:lpstr>
      <vt:lpstr>References</vt:lpstr>
      <vt:lpstr>Document DB </vt:lpstr>
      <vt:lpstr>Fully managed, scalable JSON document database service</vt:lpstr>
      <vt:lpstr>DocumentDB is particularly suited for web  and mobile  applications</vt:lpstr>
      <vt:lpstr>PowerPoint Presentation</vt:lpstr>
      <vt:lpstr>PowerPoint Presentation</vt:lpstr>
      <vt:lpstr>PowerPoint Presentation</vt:lpstr>
      <vt:lpstr>PowerPoint Presentation</vt:lpstr>
      <vt:lpstr>Redis Cache</vt:lpstr>
      <vt:lpstr>High throughput, consistent low-latency data access to power fast, scalable Azure applications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Jonah Sterling</dc:creator>
  <cp:lastModifiedBy>KARYPIDIS Charalampos (RTD-EXT)</cp:lastModifiedBy>
  <cp:revision>464</cp:revision>
  <cp:lastPrinted>2014-03-26T17:46:13Z</cp:lastPrinted>
  <dcterms:created xsi:type="dcterms:W3CDTF">2014-03-19T23:21:38Z</dcterms:created>
  <dcterms:modified xsi:type="dcterms:W3CDTF">2016-04-15T21:38:29Z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0x0101004A821E223A3BC347949CC2419033DBE2</vt:lpwstr>
  </property>
  <property fmtid="{D5CDD505-2E9C-101B-9397-08002B2CF9AE}" pid="3" name="DocVizMetadataToken">
    <vt:lpwstr>300x431x1</vt:lpwstr>
  </property>
</Properties>
</file>